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4"/>
  </p:notesMasterIdLst>
  <p:handoutMasterIdLst>
    <p:handoutMasterId r:id="rId15"/>
  </p:handoutMasterIdLst>
  <p:sldIdLst>
    <p:sldId id="256" r:id="rId2"/>
    <p:sldId id="342" r:id="rId3"/>
    <p:sldId id="343" r:id="rId4"/>
    <p:sldId id="345" r:id="rId5"/>
    <p:sldId id="275" r:id="rId6"/>
    <p:sldId id="291" r:id="rId7"/>
    <p:sldId id="326" r:id="rId8"/>
    <p:sldId id="276" r:id="rId9"/>
    <p:sldId id="310" r:id="rId10"/>
    <p:sldId id="346" r:id="rId11"/>
    <p:sldId id="328" r:id="rId12"/>
    <p:sldId id="302" r:id="rId13"/>
  </p:sldIdLst>
  <p:sldSz cx="9144000" cy="6858000" type="screen4x3"/>
  <p:notesSz cx="6797675" cy="9926638"/>
  <p:defaultTextStyle>
    <a:defPPr>
      <a:defRPr lang="en-AU"/>
    </a:defPPr>
    <a:lvl1pPr algn="l" rtl="0" fontAlgn="base">
      <a:spcBef>
        <a:spcPct val="0"/>
      </a:spcBef>
      <a:spcAft>
        <a:spcPct val="0"/>
      </a:spcAft>
      <a:defRPr sz="2000" kern="1200">
        <a:solidFill>
          <a:schemeClr val="tx1"/>
        </a:solidFill>
        <a:latin typeface="Verdana" pitchFamily="34" charset="0"/>
        <a:ea typeface="+mn-ea"/>
        <a:cs typeface="Times New Roman" pitchFamily="18" charset="0"/>
      </a:defRPr>
    </a:lvl1pPr>
    <a:lvl2pPr marL="457200" algn="l" rtl="0" fontAlgn="base">
      <a:spcBef>
        <a:spcPct val="0"/>
      </a:spcBef>
      <a:spcAft>
        <a:spcPct val="0"/>
      </a:spcAft>
      <a:defRPr sz="2000" kern="1200">
        <a:solidFill>
          <a:schemeClr val="tx1"/>
        </a:solidFill>
        <a:latin typeface="Verdana" pitchFamily="34" charset="0"/>
        <a:ea typeface="+mn-ea"/>
        <a:cs typeface="Times New Roman" pitchFamily="18" charset="0"/>
      </a:defRPr>
    </a:lvl2pPr>
    <a:lvl3pPr marL="914400" algn="l" rtl="0" fontAlgn="base">
      <a:spcBef>
        <a:spcPct val="0"/>
      </a:spcBef>
      <a:spcAft>
        <a:spcPct val="0"/>
      </a:spcAft>
      <a:defRPr sz="2000" kern="1200">
        <a:solidFill>
          <a:schemeClr val="tx1"/>
        </a:solidFill>
        <a:latin typeface="Verdana" pitchFamily="34" charset="0"/>
        <a:ea typeface="+mn-ea"/>
        <a:cs typeface="Times New Roman" pitchFamily="18" charset="0"/>
      </a:defRPr>
    </a:lvl3pPr>
    <a:lvl4pPr marL="1371600" algn="l" rtl="0" fontAlgn="base">
      <a:spcBef>
        <a:spcPct val="0"/>
      </a:spcBef>
      <a:spcAft>
        <a:spcPct val="0"/>
      </a:spcAft>
      <a:defRPr sz="2000" kern="1200">
        <a:solidFill>
          <a:schemeClr val="tx1"/>
        </a:solidFill>
        <a:latin typeface="Verdana" pitchFamily="34" charset="0"/>
        <a:ea typeface="+mn-ea"/>
        <a:cs typeface="Times New Roman" pitchFamily="18" charset="0"/>
      </a:defRPr>
    </a:lvl4pPr>
    <a:lvl5pPr marL="1828800" algn="l" rtl="0" fontAlgn="base">
      <a:spcBef>
        <a:spcPct val="0"/>
      </a:spcBef>
      <a:spcAft>
        <a:spcPct val="0"/>
      </a:spcAft>
      <a:defRPr sz="2000" kern="1200">
        <a:solidFill>
          <a:schemeClr val="tx1"/>
        </a:solidFill>
        <a:latin typeface="Verdana" pitchFamily="34" charset="0"/>
        <a:ea typeface="+mn-ea"/>
        <a:cs typeface="Times New Roman" pitchFamily="18" charset="0"/>
      </a:defRPr>
    </a:lvl5pPr>
    <a:lvl6pPr marL="2286000" algn="l" defTabSz="914400" rtl="0" eaLnBrk="1" latinLnBrk="0" hangingPunct="1">
      <a:defRPr sz="2000" kern="1200">
        <a:solidFill>
          <a:schemeClr val="tx1"/>
        </a:solidFill>
        <a:latin typeface="Verdana" pitchFamily="34" charset="0"/>
        <a:ea typeface="+mn-ea"/>
        <a:cs typeface="Times New Roman" pitchFamily="18" charset="0"/>
      </a:defRPr>
    </a:lvl6pPr>
    <a:lvl7pPr marL="2743200" algn="l" defTabSz="914400" rtl="0" eaLnBrk="1" latinLnBrk="0" hangingPunct="1">
      <a:defRPr sz="2000" kern="1200">
        <a:solidFill>
          <a:schemeClr val="tx1"/>
        </a:solidFill>
        <a:latin typeface="Verdana" pitchFamily="34" charset="0"/>
        <a:ea typeface="+mn-ea"/>
        <a:cs typeface="Times New Roman" pitchFamily="18" charset="0"/>
      </a:defRPr>
    </a:lvl7pPr>
    <a:lvl8pPr marL="3200400" algn="l" defTabSz="914400" rtl="0" eaLnBrk="1" latinLnBrk="0" hangingPunct="1">
      <a:defRPr sz="2000" kern="1200">
        <a:solidFill>
          <a:schemeClr val="tx1"/>
        </a:solidFill>
        <a:latin typeface="Verdana" pitchFamily="34" charset="0"/>
        <a:ea typeface="+mn-ea"/>
        <a:cs typeface="Times New Roman" pitchFamily="18" charset="0"/>
      </a:defRPr>
    </a:lvl8pPr>
    <a:lvl9pPr marL="3657600" algn="l" defTabSz="914400" rtl="0" eaLnBrk="1" latinLnBrk="0" hangingPunct="1">
      <a:defRPr sz="2000" kern="1200">
        <a:solidFill>
          <a:schemeClr val="tx1"/>
        </a:solidFill>
        <a:latin typeface="Verdana" pitchFamily="34"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575" autoAdjust="0"/>
  </p:normalViewPr>
  <p:slideViewPr>
    <p:cSldViewPr>
      <p:cViewPr varScale="1">
        <p:scale>
          <a:sx n="83" d="100"/>
          <a:sy n="83" d="100"/>
        </p:scale>
        <p:origin x="1450"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245" cy="497351"/>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0877" y="0"/>
            <a:ext cx="2945245" cy="497351"/>
          </a:xfrm>
          <a:prstGeom prst="rect">
            <a:avLst/>
          </a:prstGeom>
        </p:spPr>
        <p:txBody>
          <a:bodyPr vert="horz" lIns="91440" tIns="45720" rIns="91440" bIns="45720" rtlCol="0"/>
          <a:lstStyle>
            <a:lvl1pPr algn="r">
              <a:defRPr sz="1200"/>
            </a:lvl1pPr>
          </a:lstStyle>
          <a:p>
            <a:fld id="{F78CFB71-47D9-40A5-89F8-C3E767883DFA}" type="datetimeFigureOut">
              <a:rPr lang="en-AU" smtClean="0"/>
              <a:t>24/03/2021</a:t>
            </a:fld>
            <a:endParaRPr lang="en-AU"/>
          </a:p>
        </p:txBody>
      </p:sp>
      <p:sp>
        <p:nvSpPr>
          <p:cNvPr id="4" name="Footer Placeholder 3"/>
          <p:cNvSpPr>
            <a:spLocks noGrp="1"/>
          </p:cNvSpPr>
          <p:nvPr>
            <p:ph type="ftr" sz="quarter" idx="2"/>
          </p:nvPr>
        </p:nvSpPr>
        <p:spPr>
          <a:xfrm>
            <a:off x="0" y="9429289"/>
            <a:ext cx="2945245" cy="49735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0877" y="9429289"/>
            <a:ext cx="2945245" cy="497350"/>
          </a:xfrm>
          <a:prstGeom prst="rect">
            <a:avLst/>
          </a:prstGeom>
        </p:spPr>
        <p:txBody>
          <a:bodyPr vert="horz" lIns="91440" tIns="45720" rIns="91440" bIns="45720" rtlCol="0" anchor="b"/>
          <a:lstStyle>
            <a:lvl1pPr algn="r">
              <a:defRPr sz="1200"/>
            </a:lvl1pPr>
          </a:lstStyle>
          <a:p>
            <a:fld id="{1635F5C6-03D9-473E-8093-15349B20753D}" type="slidenum">
              <a:rPr lang="en-AU" smtClean="0"/>
              <a:t>‹#›</a:t>
            </a:fld>
            <a:endParaRPr lang="en-AU"/>
          </a:p>
        </p:txBody>
      </p:sp>
    </p:spTree>
    <p:extLst>
      <p:ext uri="{BB962C8B-B14F-4D97-AF65-F5344CB8AC3E}">
        <p14:creationId xmlns:p14="http://schemas.microsoft.com/office/powerpoint/2010/main" val="10641376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2945245" cy="49565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defTabSz="927100">
              <a:defRPr sz="1200">
                <a:latin typeface="Times New Roman" pitchFamily="18" charset="0"/>
              </a:defRPr>
            </a:lvl1pPr>
          </a:lstStyle>
          <a:p>
            <a:pPr>
              <a:defRPr/>
            </a:pPr>
            <a:endParaRPr lang="en-US"/>
          </a:p>
        </p:txBody>
      </p:sp>
      <p:sp>
        <p:nvSpPr>
          <p:cNvPr id="80899" name="Rectangle 3"/>
          <p:cNvSpPr>
            <a:spLocks noGrp="1" noChangeArrowheads="1"/>
          </p:cNvSpPr>
          <p:nvPr>
            <p:ph type="dt" idx="1"/>
          </p:nvPr>
        </p:nvSpPr>
        <p:spPr bwMode="auto">
          <a:xfrm>
            <a:off x="3852430" y="0"/>
            <a:ext cx="2945245" cy="49565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US"/>
          </a:p>
        </p:txBody>
      </p:sp>
      <p:sp>
        <p:nvSpPr>
          <p:cNvPr id="2765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901" name="Rectangle 5"/>
          <p:cNvSpPr>
            <a:spLocks noGrp="1" noChangeArrowheads="1"/>
          </p:cNvSpPr>
          <p:nvPr>
            <p:ph type="body" sz="quarter" idx="3"/>
          </p:nvPr>
        </p:nvSpPr>
        <p:spPr bwMode="auto">
          <a:xfrm>
            <a:off x="905632" y="4715493"/>
            <a:ext cx="4986412" cy="4465969"/>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9430985"/>
            <a:ext cx="2945245" cy="495653"/>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defTabSz="927100">
              <a:defRPr sz="1200">
                <a:latin typeface="Times New Roman" pitchFamily="18" charset="0"/>
              </a:defRPr>
            </a:lvl1pPr>
          </a:lstStyle>
          <a:p>
            <a:pPr>
              <a:defRPr/>
            </a:pPr>
            <a:endParaRPr lang="en-US"/>
          </a:p>
        </p:txBody>
      </p:sp>
      <p:sp>
        <p:nvSpPr>
          <p:cNvPr id="80903" name="Rectangle 7"/>
          <p:cNvSpPr>
            <a:spLocks noGrp="1" noChangeArrowheads="1"/>
          </p:cNvSpPr>
          <p:nvPr>
            <p:ph type="sldNum" sz="quarter" idx="5"/>
          </p:nvPr>
        </p:nvSpPr>
        <p:spPr bwMode="auto">
          <a:xfrm>
            <a:off x="3852430" y="9430985"/>
            <a:ext cx="2945245" cy="495653"/>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2ADC020D-9EF7-4818-A0BC-5793E874CE04}" type="slidenum">
              <a:rPr lang="en-AU"/>
              <a:pPr>
                <a:defRPr/>
              </a:pPr>
              <a:t>‹#›</a:t>
            </a:fld>
            <a:endParaRPr lang="en-AU"/>
          </a:p>
        </p:txBody>
      </p:sp>
    </p:spTree>
    <p:extLst>
      <p:ext uri="{BB962C8B-B14F-4D97-AF65-F5344CB8AC3E}">
        <p14:creationId xmlns:p14="http://schemas.microsoft.com/office/powerpoint/2010/main" val="5220447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pPr>
              <a:defRPr/>
            </a:pPr>
            <a:fld id="{B2FA082E-3556-40AE-8B2E-58A8A6573BF9}" type="datetimeFigureOut">
              <a:rPr lang="en-US" smtClean="0"/>
              <a:pPr>
                <a:defRPr/>
              </a:pPr>
              <a:t>3/24/2021</a:t>
            </a:fld>
            <a:endParaRPr lang="en-A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pPr>
              <a:defRPr/>
            </a:pPr>
            <a:endParaRPr lang="en-A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pPr>
              <a:defRPr/>
            </a:pPr>
            <a:fld id="{329285B4-4E4C-4FAC-8DD5-73016A9D6048}" type="slidenum">
              <a:rPr lang="en-AU" smtClean="0"/>
              <a:pPr>
                <a:defRPr/>
              </a:pPr>
              <a:t>‹#›</a:t>
            </a:fld>
            <a:endParaRPr lang="en-A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D856BA6A-AAC1-42BB-A19D-7A08C658E9D7}" type="datetimeFigureOut">
              <a:rPr lang="en-US" smtClean="0"/>
              <a:pPr>
                <a:defRPr/>
              </a:pPr>
              <a:t>3/24/2021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2BB6FF4E-11D8-45CF-9F02-CB511172C60D}" type="slidenum">
              <a:rPr lang="en-AU" smtClean="0"/>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27144266-74E9-4463-B923-02B9FB667025}" type="datetimeFigureOut">
              <a:rPr lang="en-US" smtClean="0"/>
              <a:pPr>
                <a:defRPr/>
              </a:pPr>
              <a:t>3/24/2021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997690DE-3D5A-48AB-9BF0-FF76FACD2259}" type="slidenum">
              <a:rPr lang="en-AU" smtClean="0"/>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F519E7B8-6FE6-475F-81F1-8C503EB39BB6}" type="datetimeFigureOut">
              <a:rPr lang="en-US" smtClean="0"/>
              <a:pPr>
                <a:defRPr/>
              </a:pPr>
              <a:t>3/24/2021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2F539AC4-6A33-4F6D-B7ED-5B6E4BD95E6B}" type="slidenum">
              <a:rPr lang="en-AU" smtClean="0"/>
              <a:pPr>
                <a:defRPr/>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EC3E44C9-9FC2-4B22-9DC4-5BC3AD8EE9AF}" type="datetimeFigureOut">
              <a:rPr lang="en-US" smtClean="0"/>
              <a:pPr>
                <a:defRPr/>
              </a:pPr>
              <a:t>3/24/2021</a:t>
            </a:fld>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CF727264-5ECA-49FF-AFAA-65FCA063139E}" type="slidenum">
              <a:rPr lang="en-AU" smtClean="0"/>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pPr>
              <a:defRPr/>
            </a:pPr>
            <a:fld id="{B4C4F9CE-0A6A-4E98-A109-CBDD8C35E773}" type="datetimeFigureOut">
              <a:rPr lang="en-US" smtClean="0"/>
              <a:pPr>
                <a:defRPr/>
              </a:pPr>
              <a:t>3/24/2021</a:t>
            </a:fld>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930754AB-4DF6-4F14-892B-7FE7D455057B}" type="slidenum">
              <a:rPr lang="en-AU" smtClean="0"/>
              <a:pPr>
                <a:defRPr/>
              </a:pPr>
              <a:t>‹#›</a:t>
            </a:fld>
            <a:endParaRPr lang="en-AU"/>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448897A9-C572-405B-9830-3AE0F356B530}" type="datetimeFigureOut">
              <a:rPr lang="en-US" smtClean="0"/>
              <a:pPr>
                <a:defRPr/>
              </a:pPr>
              <a:t>3/24/2021</a:t>
            </a:fld>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901C41F8-E143-4DDE-8CE8-D87BE72F4F03}" type="slidenum">
              <a:rPr lang="en-AU" smtClean="0"/>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38058D4A-B8CB-4694-9D2C-F19956842D40}" type="datetimeFigureOut">
              <a:rPr lang="en-US" smtClean="0"/>
              <a:pPr>
                <a:defRPr/>
              </a:pPr>
              <a:t>3/24/2021</a:t>
            </a:fld>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BD216941-C229-4B18-A5D2-F97E4D033358}" type="slidenum">
              <a:rPr lang="en-AU" smtClean="0"/>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791E3CC-5716-4348-84AC-6BDF70BEDDE7}" type="datetimeFigureOut">
              <a:rPr lang="en-US" smtClean="0"/>
              <a:pPr>
                <a:defRPr/>
              </a:pPr>
              <a:t>3/24/2021</a:t>
            </a:fld>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89AF23D-5967-49A6-B755-57E476698A37}" type="slidenum">
              <a:rPr lang="en-AU" smtClean="0"/>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721FAC4A-6293-470E-8DB7-F5D805441B8E}" type="datetimeFigureOut">
              <a:rPr lang="en-US" smtClean="0"/>
              <a:pPr>
                <a:defRPr/>
              </a:pPr>
              <a:t>3/24/2021</a:t>
            </a:fld>
            <a:endParaRPr lang="en-AU"/>
          </a:p>
        </p:txBody>
      </p:sp>
      <p:sp>
        <p:nvSpPr>
          <p:cNvPr id="7" name="Slide Number Placeholder 6"/>
          <p:cNvSpPr>
            <a:spLocks noGrp="1"/>
          </p:cNvSpPr>
          <p:nvPr>
            <p:ph type="sldNum" sz="quarter" idx="12"/>
          </p:nvPr>
        </p:nvSpPr>
        <p:spPr/>
        <p:txBody>
          <a:bodyPr/>
          <a:lstStyle/>
          <a:p>
            <a:pPr>
              <a:defRPr/>
            </a:pPr>
            <a:fld id="{AE494F31-9213-49CB-B8E5-0F3CDB49CB70}" type="slidenum">
              <a:rPr lang="en-AU" smtClean="0"/>
              <a:pPr>
                <a:defRPr/>
              </a:pPr>
              <a:t>‹#›</a:t>
            </a:fld>
            <a:endParaRPr lang="en-A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673F49A-D545-41FB-BBC6-29F580CBED4D}" type="datetimeFigureOut">
              <a:rPr lang="en-US" smtClean="0"/>
              <a:pPr>
                <a:defRPr/>
              </a:pPr>
              <a:t>3/24/2021</a:t>
            </a:fld>
            <a:endParaRPr lang="en-AU"/>
          </a:p>
        </p:txBody>
      </p:sp>
      <p:sp>
        <p:nvSpPr>
          <p:cNvPr id="6" name="Footer Placeholder 5"/>
          <p:cNvSpPr>
            <a:spLocks noGrp="1"/>
          </p:cNvSpPr>
          <p:nvPr>
            <p:ph type="ftr" sz="quarter" idx="11"/>
          </p:nvPr>
        </p:nvSpPr>
        <p:spPr>
          <a:xfrm>
            <a:off x="4641448" y="5724835"/>
            <a:ext cx="3493664" cy="365125"/>
          </a:xfrm>
        </p:spPr>
        <p:txBody>
          <a:bodyPr>
            <a:normAutofit/>
          </a:bodyPr>
          <a:lstStyle/>
          <a:p>
            <a:pPr>
              <a:defRPr/>
            </a:pPr>
            <a:endParaRPr lang="en-AU"/>
          </a:p>
        </p:txBody>
      </p:sp>
      <p:sp>
        <p:nvSpPr>
          <p:cNvPr id="7" name="Slide Number Placeholder 6"/>
          <p:cNvSpPr>
            <a:spLocks noGrp="1"/>
          </p:cNvSpPr>
          <p:nvPr>
            <p:ph type="sldNum" sz="quarter" idx="12"/>
          </p:nvPr>
        </p:nvSpPr>
        <p:spPr/>
        <p:txBody>
          <a:bodyPr/>
          <a:lstStyle/>
          <a:p>
            <a:pPr>
              <a:defRPr/>
            </a:pPr>
            <a:fld id="{AFF996BD-09C3-4017-B92B-649F2D8688CA}" type="slidenum">
              <a:rPr lang="en-AU" smtClean="0"/>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pPr>
              <a:defRPr/>
            </a:pPr>
            <a:fld id="{F0DBF473-689A-4988-A5B1-7541FBAD6F9F}" type="datetimeFigureOut">
              <a:rPr lang="en-US" smtClean="0"/>
              <a:pPr>
                <a:defRPr/>
              </a:pPr>
              <a:t>3/24/2021</a:t>
            </a:fld>
            <a:endParaRPr lang="en-A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pPr>
              <a:defRPr/>
            </a:pPr>
            <a:endParaRPr lang="en-A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pPr>
              <a:defRPr/>
            </a:pPr>
            <a:fld id="{46DCCCAC-6F16-409B-B86C-856FD495FD85}" type="slidenum">
              <a:rPr lang="en-AU" smtClean="0"/>
              <a:pPr>
                <a:defRPr/>
              </a:pPr>
              <a:t>‹#›</a:t>
            </a:fld>
            <a:endParaRPr lang="en-AU"/>
          </a:p>
        </p:txBody>
      </p:sp>
    </p:spTree>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google.com/url?sa=i&amp;rct=j&amp;q=&amp;esrc=s&amp;source=images&amp;cd=&amp;cad=rja&amp;uact=8&amp;ved=2ahUKEwia-L3uiYblAhUIPY8KHX4XBvcQjRx6BAgBEAQ&amp;url=http%3A%2F%2Fclipart-library.com%2Fanswers-cliparts.html&amp;psig=AOvVaw0XnJvlg54coc2UBST6FgRA&amp;ust=157039765614196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idx="4294967295"/>
          </p:nvPr>
        </p:nvSpPr>
        <p:spPr>
          <a:xfrm>
            <a:off x="611560" y="620688"/>
            <a:ext cx="7776864" cy="1008063"/>
          </a:xfrm>
        </p:spPr>
        <p:txBody>
          <a:bodyPr>
            <a:normAutofit/>
          </a:bodyPr>
          <a:lstStyle/>
          <a:p>
            <a:pPr algn="ctr" eaLnBrk="1" hangingPunct="1"/>
            <a:r>
              <a:rPr lang="en-AU" sz="2800" b="1" dirty="0">
                <a:latin typeface="+mn-lt"/>
              </a:rPr>
              <a:t>Week 5 Media and cultural change</a:t>
            </a:r>
          </a:p>
        </p:txBody>
      </p:sp>
      <p:sp>
        <p:nvSpPr>
          <p:cNvPr id="3075" name="Rectangle 5"/>
          <p:cNvSpPr>
            <a:spLocks noGrp="1" noChangeArrowheads="1"/>
          </p:cNvSpPr>
          <p:nvPr>
            <p:ph type="subTitle" idx="4294967295"/>
          </p:nvPr>
        </p:nvSpPr>
        <p:spPr>
          <a:xfrm>
            <a:off x="2987824" y="2221999"/>
            <a:ext cx="5545076" cy="2338696"/>
          </a:xfrm>
        </p:spPr>
        <p:txBody>
          <a:bodyPr/>
          <a:lstStyle/>
          <a:p>
            <a:pPr marL="0" indent="0" eaLnBrk="1" hangingPunct="1">
              <a:buFont typeface="Wingdings" pitchFamily="2" charset="2"/>
              <a:buNone/>
            </a:pPr>
            <a:r>
              <a:rPr lang="en-AU" sz="2000" dirty="0">
                <a:solidFill>
                  <a:srgbClr val="666633"/>
                </a:solidFill>
              </a:rPr>
              <a:t>“</a:t>
            </a:r>
            <a:r>
              <a:rPr lang="en-AU" sz="2000" dirty="0">
                <a:solidFill>
                  <a:srgbClr val="666633"/>
                </a:solidFill>
                <a:latin typeface="Eras Demi ITC" pitchFamily="34" charset="0"/>
              </a:rPr>
              <a:t>The media is the most powerful entity on earth. They have the power to make the innocent guilty and to make the guilty innocent, and that’s power. Because they control the minds of the masses.”</a:t>
            </a:r>
          </a:p>
          <a:p>
            <a:pPr marL="0" indent="0" eaLnBrk="1" hangingPunct="1">
              <a:buFont typeface="Wingdings" pitchFamily="2" charset="2"/>
              <a:buNone/>
            </a:pPr>
            <a:r>
              <a:rPr lang="en-AU" sz="2000" dirty="0">
                <a:solidFill>
                  <a:srgbClr val="666633"/>
                </a:solidFill>
              </a:rPr>
              <a:t>       Malcolm X, African leader, 1925-1965</a:t>
            </a:r>
          </a:p>
          <a:p>
            <a:pPr marL="0" indent="0" eaLnBrk="1" hangingPunct="1">
              <a:buFont typeface="Wingdings" pitchFamily="2" charset="2"/>
              <a:buNone/>
            </a:pPr>
            <a:endParaRPr lang="en-AU" sz="2000" i="1" dirty="0">
              <a:solidFill>
                <a:srgbClr val="666633"/>
              </a:solidFill>
            </a:endParaRPr>
          </a:p>
        </p:txBody>
      </p:sp>
      <p:sp>
        <p:nvSpPr>
          <p:cNvPr id="3076" name="Rectangle 5"/>
          <p:cNvSpPr>
            <a:spLocks noChangeArrowheads="1"/>
          </p:cNvSpPr>
          <p:nvPr/>
        </p:nvSpPr>
        <p:spPr bwMode="auto">
          <a:xfrm>
            <a:off x="1547664" y="4740336"/>
            <a:ext cx="6625196" cy="1516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a:lstStyle/>
          <a:p>
            <a:pPr algn="ctr">
              <a:lnSpc>
                <a:spcPct val="90000"/>
              </a:lnSpc>
              <a:buClr>
                <a:schemeClr val="bg2"/>
              </a:buClr>
              <a:buSzPct val="75000"/>
              <a:buFont typeface="Wingdings" pitchFamily="2" charset="2"/>
              <a:buNone/>
            </a:pPr>
            <a:r>
              <a:rPr lang="en-AU" b="1" dirty="0">
                <a:solidFill>
                  <a:schemeClr val="accent3"/>
                </a:solidFill>
                <a:latin typeface="+mj-lt"/>
              </a:rPr>
              <a:t>Guest Speaker: Dr Scott Downman</a:t>
            </a:r>
          </a:p>
          <a:p>
            <a:pPr algn="ctr">
              <a:lnSpc>
                <a:spcPct val="90000"/>
              </a:lnSpc>
              <a:buClr>
                <a:schemeClr val="bg2"/>
              </a:buClr>
              <a:buSzPct val="75000"/>
            </a:pPr>
            <a:r>
              <a:rPr lang="en-AU" dirty="0">
                <a:solidFill>
                  <a:schemeClr val="accent3"/>
                </a:solidFill>
                <a:latin typeface="+mj-lt"/>
              </a:rPr>
              <a:t>COMU7311, Semester 1, 2021</a:t>
            </a:r>
          </a:p>
          <a:p>
            <a:pPr algn="ctr">
              <a:lnSpc>
                <a:spcPct val="90000"/>
              </a:lnSpc>
              <a:buClr>
                <a:schemeClr val="bg2"/>
              </a:buClr>
              <a:buSzPct val="75000"/>
              <a:buFont typeface="Wingdings" pitchFamily="2" charset="2"/>
              <a:buNone/>
            </a:pPr>
            <a:r>
              <a:rPr lang="en-AU" dirty="0">
                <a:solidFill>
                  <a:schemeClr val="accent3"/>
                </a:solidFill>
                <a:latin typeface="+mj-lt"/>
              </a:rPr>
              <a:t>School of Communication and Arts</a:t>
            </a:r>
          </a:p>
          <a:p>
            <a:pPr algn="ctr">
              <a:lnSpc>
                <a:spcPct val="90000"/>
              </a:lnSpc>
              <a:buClr>
                <a:schemeClr val="bg2"/>
              </a:buClr>
              <a:buSzPct val="75000"/>
              <a:buFont typeface="Wingdings" pitchFamily="2" charset="2"/>
              <a:buNone/>
            </a:pPr>
            <a:r>
              <a:rPr lang="en-AU" dirty="0">
                <a:solidFill>
                  <a:schemeClr val="accent3"/>
                </a:solidFill>
                <a:latin typeface="+mj-lt"/>
              </a:rPr>
              <a:t>The University of Queensland</a:t>
            </a:r>
          </a:p>
          <a:p>
            <a:pPr algn="ctr">
              <a:lnSpc>
                <a:spcPct val="90000"/>
              </a:lnSpc>
              <a:spcBef>
                <a:spcPct val="20000"/>
              </a:spcBef>
              <a:buClr>
                <a:schemeClr val="bg2"/>
              </a:buClr>
              <a:buSzPct val="75000"/>
              <a:buFont typeface="Wingdings" pitchFamily="2" charset="2"/>
              <a:buNone/>
            </a:pPr>
            <a:endParaRPr lang="en-AU" dirty="0">
              <a:solidFill>
                <a:schemeClr val="tx2"/>
              </a:solidFill>
            </a:endParaRPr>
          </a:p>
        </p:txBody>
      </p:sp>
      <p:sp>
        <p:nvSpPr>
          <p:cNvPr id="37890" name="AutoShape 2" descr="data:image/jpeg;base64,/9j/4AAQSkZJRgABAQAAAQABAAD/2wCEAAkGBhQSERUUEhQVFRUWGBUXGBcYGBcXFRgYFxYVFRwXFxYXHiYeGBwjGhcUHy8gIycpLCwsFx4xNTAqNSYrLCkBCQoKBQUFDQUFDSkYEhgpKSkpKSkpKSkpKSkpKSkpKSkpKSkpKSkpKSkpKSkpKSkpKSkpKSkpKSkpKSkpKSkpKf/AABEIAMUA/wMBIgACEQEDEQH/xAAcAAABBAMBAAAAAAAAAAAAAAAABAUGBwECAwj/xABBEAABAwIEAwYEBAQEBQUBAAABAAIRAyEEBRIxBkFRBxMiYXGBMpGh8EKxwdEUI1JyM2Ky4SRTgpLxFhdDosIV/8QAFAEBAAAAAAAAAAAAAAAAAAAAAP/EABQRAQAAAAAAAAAAAAAAAAAAAAD/2gAMAwEAAhEDEQA/ALmLVroW0rKDTQsFi6FCDloWRTXSFlBqKa3axbALcNQDWLdCEAglCZeMM3GHwtR8w4jS3+4/7SgrztJ4q7x5psuxlrGzjaT+irCo8m/5n0SvHYzU4kmZm3LeE3RIFvSPJBsXSRy6LpTpl0yPL0j7+qX5XkFSoRY7jfffceanmT9nkQXncXjaD6oK2GAceXKbbXsh+XuJMA+XPflPRXTS4Lptjy+q5v4WZyHSx2QUhjcIem6Sdw4NBAn/AH8ld1fg2jOw3nbz26LDuGaIFmC6ChalFwNphcXE81buacK0tw3rsolmXDrbx8kETp4mOasTs67SXYJ4Y+XUHkaxuW8tTf2UHxmRubcJua8sKD2ZgsYyqxtSm4OY4AtcLggqJ9oQ/kn3VZdkPaV/DP8A4au7+TUPhJP+G4//AJKs/j4zQMdEHXs7dOEYpYoj2cH/AIRnupcgEjxaWJFjCgYsWUwYk3T7jDuo/ijdBYIWy1C2QCIQhALYBYC2ag2C6BatWyAQhCAVVdsGfAOZQbu0andJO30VqOMBeZuMc3NfGVnkm73RzsPCPyQNdJhe60XnzUx4Z4JL3Bz9pB25brjwTw6HvD33AvH7q1MLSA2AHog44fIKY0+HZOZZZbU6RXXuTzQcJsuTj1SksWjqYKBDiGzdIq/hH3yTjtMpvxbxfogj+YV5lQ3G1PER0N/dTHNGSdSiedNh2oR4hy8rIG1wkQdkxZ1lsGQE9a/qm/Map9YEwgjWktPmrq4e4v8A4zLdDzNWkNJ82jY/JVBj6QIkJbwpm7qNWPwv8J9+aD0R2aunCt9SpkoR2Yu/4YepU2CDKQ41LkhxqCP41yYcUbp+xqYcUL2QWCFsFq1bIMrCygBAALdq1C3ag3CygIQCEIQIs7xXd4eq/wDppvd8mleXiS95MXJ/Vek+NngYDETt3bgfey85YCnNQevLkgtfhOkBRGwJgGPQKS0Sozw24iAYAPLe9ueykTTBQOdKvZbVa9kko3C6oMPcUUX3hYDVrR3sgS5g/S63NNmJb4ZJPSPSb+Vk64+kSff6fYWmIwktQQ3MqRINyBBUZr4EBkAWby6A7qd43Cy23P6pjxOAkG3y6hBCarCIkW5dYSLGU7SnrNmXsLBN7WTugYMRF03tfDgdoKkWY5dA1NUdrwCg9I9ktfVhGlT8KpewTG6sM9v9D9p5ET+6toIMpBjEvSDGoGDFphxogp/xpUfxdygsJq2CwAtgEBCyAswtgEGAFuAsALYBBlCEIBCEIGLjlk5fiRE/y3fS68+ZYw95t7fovRnE7JwdcH/lP/0lUBldCXwJkbR59EE04dfEbzIEHkPKbwpcwpkybKdLWl2/Tz39rp3fVDd5++iBdRXbuymulntFs6ntBFzJ2HmEzZl2o4WkSA+SIkeR5z980EpFIrNA+KCoPhu13DPMSZ84+/3SzKOLWVsQNBmR9ygldVw7wNnkUYmoGsIPoolxLnwo1GOmwMH3UT4p46eYZRLy9xAAaJLidg2LmZFvNBOX4tjaZDnCQSZ5e/so5mnE1IAwRPQdfKd7KpMfn2Ic4te8l0mWgzHKDyC3yTLKuKrsp6w0uOmTBIEEzHpJQSrG8UNDtLg2Ofr0/JIBmtF3wuDfU2+aZsTkbBTLm1XPcHuabADTfS4X5wnDLOCG4ik806umqz8L2jQ43MNc3Y9JCBxpOZUbGoHfmDfqohmFPS8iOaW46vRFFrKdJ9PEB8P8RLQGiPCSZku+UHdPdKvRxIZNGiXhjA8gFri4eEmGkTNuXNBJ+wDHRiK1M7FrXe4Mfqr8CpTs4yBtPEU8Rh26RL6VZhJMDcPbN9wJHmrrCDKQY0JekOMCBgxjUwYpt1IcW3dMOLbdBYC2AQFuAgAFsFmFlBgBZQhAIQhAIQhAnzHCipSew7Oa5p9xC885NSLcYxsbvDfOZhejioJwdwpToPrYusBr7yrpLvhpMY5wLhOxN79I85CL5vxmWufTwVNteozSHOLgKbCZ3kiYvPIRBVePzfMcc4k1tLBYua4U6Q8gW7+0/VIs9xYdjMS/Aue2jUdUAvdzHkyD5EkwDeCOacquKDMIyi1ul+iHA2/zOdO3xNcD6IItjMA/WQX67nxSSD5iUoybJe9rMpuJOokQCAZgxcggXhGCrucWsY3W6fCLxJHl7JZmWDxOErUXVQBOioAyw3nTIi/VAnx/DzqYee8a7RU7swLagDMEQUt4Hzd1HFNZUdpDoaC64BcYn0TVWok1Xhpljnh2qSbG9xzIn1spvT4Npik19fxHQdESJLrNJ89REDzQPWc5T3pqOaa2Kp30vohlOkTb4S8O1ACRIMTzVd5vjhRrA4V9Zrocwl3hqM1DSQCAIkFwkHY77r0Xg8rFDCUqBuWU2tJ6w0D81TfGeXhmLBiG1JpuMfCXghrvZ0IIECACAL9U6cOUH96x4e5mkgy2NXtNvmtm5O51QQx5DidMCHOiRA87XAW+XZRVe8wHAA3PTyQJsyr1KNSpTDiA5xcLDSRJggRayX5BndanUa0nUybwOW8rtj8C6/hLvM3WcBgn2hs8kCrNMFTfV70CDVL9XQEadum6Y83yYsHeMkRvHJSN9Fw0hwggEn/qM/kGrpjcJqovHUWQcOzfjE4fEA4iq/uW6n6QJL3xpAPoCT7K/eFuMqGPa40S6WRqa4Q4A7HzC8zZbhYBJFzYK/8Asm4dFDBiqR/Mr+Ino0Ehrf190E4SPFtSxcMS1Aw4tm6YMUy6k2KYmPE0roJoAugCw1q3QCEIQCEIQCEIQCEIQCrXtlzJ7KDcPTDmivJe4bFoI1M9TIJ8lP8AMsSWMOmNRsPv0UUzp1I0XnEHXZ0SZIneDy5IIxgOFcGcO2KLfEwSb3tvM+6Ys/4EdXJFI6Tq1XuPEASJHIm/rq6qUcOVw/Ds0mwkW8iQnqo02cGkwIIG7hPLzFyBzkhBTmB4Zfg8UwVmuAFwW/CXbi8EHnZLc5zV1Ud2abXtBJAI1EW6D4easHiGmH0A9sOa17Hb8g6D6GCbbpAMifUIDQGt5mEEa4eyJ9R7fCGxBIAAA/RTjCcPd7iGMcP5dIsqOHJzmnUwemoNPsU6ZflrMOwAQJ3JgT7mwTtl5BALTOq87SORvy/dBtjxLY39VXXEuUNq6mvFiD8vX5XVh1yYKiudMMH3QQ3LsC1v8twkgucakkEzpAJiwuJJH4neYTmMtAGlnO8jqSZJTLnGEqQ57A4QBdtj9wnLhKtiK7DpfTcWcnNh0HaCLfQIE9bIqhJi4806ZPlNOmP5hAHxW3cQNgPPadhKW1MDiBd4cOunT6crppxlYN5Ec7yT7zfmgR5g4PcY6+yT0mDYrWtWXNtW4QNGNwppODoBYfoVffZ9jhVy+gR+Fug+rTH5QfdUnmtUGjG8xb3lWb2MVHfwtRpEAVBHu0T+QQWEudUWXRavCBrxLE01qN0+V2puqUroJBCyhCAQhCAQhCAQhccXjGU2lz3AAfduqDsmzNM8ZSEC7unIeqasw4plvgBY3qfiPp0UNzvPAxpc4wEC/OOKdOp73QTaeQHkOSrniHiirjKjaGHDnFxDQBufvclNuLxtfMq7aGHYXFxs0f6ieQG8mwV18O9ntHL8INLWuxEA1KseJxJu1pOzRMAc4k3QRXh7K3YJgovqNe8eJ2nZpdfT5wefmpfhK4IUBNR7MfqcCGVA5k8tTTqH0lSXCVo2veUD1i8op1Q6QWucILmktJ6F0GHXjeVpQy5wAl1Ynn47T5EAGF3wmJn6Jc6tZAwVcjfUdBIY073L6hHMa3beyfXVG02gTtA35bJN3jg1zwDYG35qnuOuNcS95bSOloO6C48ZnrCIEe37qC8T8U0thuDv5fuoLk2MzDEMOmm94A+JoP67+ya8xwmIJ0lrmm8yDPXnsgsjA5zSfTdDhMc1H8JmLsPiBWpWBPjaOd4P5KDYVtam78XzsfuVK8rYQ3xGSgt3D5yyvTD2OBB36jyKiPEFUOddMuBxr6DpYbHccit8djtZ1BAjxBgpOakH0XWq5JnlAupVANJcNQ5HoVc/AeEDMGwxHeFz/mYH0AVScK5XWxVZtJlMmmY1PjwtBJkz6clfGGw4psaxohrQGgeQEBB1QUIQJK7UhexOVYJG8IHNCEIBCEIBCJTNmvEAZLacOd1/C316nyQLswzJtISbnk0bn9vVQfOc11u1PueQF2t9ljF44mXOJLjzUexWKgOc4gNHNByzjPQwFzjYfdlB2jE5riRRw7SZ9mtb/U88gFyxeJqZlim0KOkCTBc4NY0Dd7nHYAK9uCsuwGAoijQr0XPMGo/vKZfUfG5g7DkOQ+aBVwLwHRy2jpZ46rgO8qkXceg/paOQ9ypHiKWppb1CQ1OIcO3etT/7gfySOtxphx8Jc/8Atb+8IKt7Qc4dRxApxpYxzHukXLp5HkIn5p5wtWYP3tuu/H2VUMwbTq6nU3NB1WEubyB+qbMoxbXiWfDdoG/w+H9EElwThPPkl73aiAkOE5WS6nUDGucUDhTsAohxLwrhKlTvnUgXD8IMMJkeJzRYn7KdsfmkMnoJ/wBreSjr801SXOhhFuTnB17D0k/JAry/DE6RTGljRBIs2JMwB7QnvMsuFWmdRiBvI39drqI4zjgUrNexgizGgH5uNyfNRfPOMK2ILWhxcN45GPIIFed4QgjZzNnFuk7TDoFwYsSP0SPLjTdYkTImOjrSOQLTHrdMmLxVZsSwsmdPhLduiRuzIkgugG0OFph036+vkglLmx8JBAiTsDMifT91xrSDBEXgjzEqPYPNzs7lIueUGPqfqnbDY4VNIJuGtHyNveLeyBQXLjXes1Kvij7380lq1UFm9j2Ph9SlyIDh7WP5/RWovPvA2aGjiaT5gagD/a46SPqvQSAQhCDjWCSlqWVUmIQLUISLH5jos0anfQev7IO+KxjaYl5j8z6Dmo7mHHLGSGU3OPUwB67ymHPq9So7U51+XJo8gOSQYTMG/DV8LvPY+hQOP/qc1CRVe8eUQ3/6/qkmMzSl+Go0e8LpUwzSJkQkNbLWRyKDapXbpLtTYAJJkG3VVLxjxia7jTpnwAwSPxf7Kd47KmjYKMZzw6H3LQPa/qDyQQBr1YXB/DlOm0Va0OeYLW7ho8/NQyplho1B3jSWg7jn5Ke8MZXmOOb/AMLQDaY/+V50s9nH4v8ApBQSJ+LDRyASGtxRTZYHU47BtzPQAbqRZd2HveQ7G4xzurKIgemt8/6VP+HeDMJgRGHotaTu8+KofV7r+wsgqnAcM5nmJgsdhqB3fVBa6P8ALT+J1vQealeN4Op4BtJtGS2CHOcZLngyXnkCZ2HIKxk3Z/ge9okD4m+IdZHT2lBEsNaOn6dfqt8yrwweo1dIP/gpLQrTI2gmOvskvEoc+lDJ52uZOx2+7IIRxBxWRUgGNRFx+ENjb1sVHc34vLnuDD4WjSwAXDRMeieqHAtevUA0DeDf4Qebp8rqwW9lOADI7sh0fGHEPHvt9EFJfx9Vmmp3EBwPiqanNf5tNgfqulLMsbVcDTJBEgCmwc9wA0GTb6L0bhcup0W0QKbSyiIFpMBjmDym4v6paMYI8LIh2oACJHtzIJQecG8KY6vD8R32jUG66kw2ejXX+QW2P7PsTSc4Ma5zAbVGg6C0iQVf2JLXB5qNGh5BIdBAgBvPf4QTKr3jTi9pcGUzNthtP7IK0fkdQCHTPQiD7rvRL2GL2gT+h+ZTzTdMl5kndJsSbACwcQTyOoSI+RKDV9Xcz8/NJ3v5/Jal/n9ysYhm0IHDA1Yb5iP3XoPhnivD4xgFKq11RoGtkw9pgTLTeJ5rzvRsB8+qj+BzyrhsX39FxZUY8kEfUHqDsQg9hoUO4F7S8PmLGtkU8RHipE7nmaZPxD6jmpig51QuEJRUSdB0xmJ0NnnyH3yTFUk7m53KW4txeZ+SZ8ZJabwUHLF4dsXTJ/8Ay+/dUZS0zTa1z9R8I1AkW3NhNuo6pgz7il1EkOMHkfwn9lEHcX/45D4NRu2tzXA/y7C0OadAsCI8kD1SxNXvNAIhzS4FuqGtFtXne21yk+KzStSBdq1gb6ZkeZb09FngRxrCq+o8ucA2i0FwJ0t8R8Q3ud0+4rh0m9iYOw8I9PuUEUo8et/Ft1CkuXZxRrj4h6FLuCquEwVR9PEYelpqOnviwOLT/S/VPgm8jYzM7iVZ92Z0K387CBlN58WkWpPm8jT8E9Rby5oIJmvD7S2QJG/681O+Bu0BtYtw2I0srAQwgBrKkcgBZr/8ux5dBEw2rh3mlUaQRu128dQdnDzEhcMzyHWQ8WG8iQQd5tsQUF3IUN7PeMjimOoVj/xFIXP/ADWbCoPOYDh1IPNTJAIQhBC+JctNJ+to8Dz0+F17RtB3+abGOJMTH6ET9P3Vh4jDte0tcJB3CguY4F1CoWuuDdp5OH6Efe6DbLszaKjpI1XJEcus/JO+KqgttYlVnnuYlmIDoMAfhMEjY3jyJgqaZXmTX0WjeGi5PoECetxRUw5IqU3Pb/U0SI8xyTNX7W6YMMpuBgx4TNugUmxGVueLR6KKZnwhUY8VS1p0wYIGkEGRYed0EQz3tCr4oFgJY09LT8kx05nUSSepTq/hWq6o4NhziSbW3v8AvsnfDcDV4BcwDf8AEOXX75oI26uY26/kmpmKJtMgGT9b/IlSLPMvdTGkjrsRsLG89PzUTxAib7WnmfOPl80Di1wke1yujny6Pv2TZh6/5QnrhvLH4ioGsA5uc4/A1rdy48mj6mAgMTXNKkXkeQ/vIs32Fz6KJAJ64pzhtaqGUie5pS2ny1H8VQ+bj8hATOxB1oYhzCHMJa4EEEGCCNiCNlcHBvbw5obSx7C8CB3zPi9Xs/F6j5KmXOWheg9m4bGsrU21Kbg5jwHNcNiDcFazdeQMHndenalWqsjbS9wHyBUqwPadmLaWg4hxadnEA1Lcg43j1QekaohQ7i6uxzHNLh9Z9iLqQ5xjg1pkx9FVHGeYapHe+3+4QQLPaxLyA9xE/iJP53TMaScq9OVxdRQaZbmlSg7VTdF5I5H1CsrhrjinVhrzof8A0uNj/aVWzaKy+gguXG0mVWS1sny2mBH35rTg3jF2DxDcPWJ7ioY8W1J5Nnf5Wk2I8weRmB8JcTGh4KhOmbHpPXyUlxODGIcAY0vIEj0KC7cwyulXbpq02vHLULjzB3B8woTmmSuwx0uJdScfC/z/AKXHkfz5dFGs77Ssdg6bKLBTdoGg1HhznmNiRIG3O9wVBs14/wAwxAIqYh+kx4WwxtjOzQJv1QWbg8oNOt39K1WmZA5OBBBafIiysPJs3ZiaQqM52LebXDdp8x9bHmqJyftLexoFVmpwETtI+4TbmHFD31u8ozSJdqOkuFyIseiD0uhV32Wca1cVroYg6nsbra/mWyAQ7qQS2/mVYiASTMstbWZpf6g82nqErQgpbjrKX0HBzxcGzoBDgJI3+7JLkfEhpAEadzv/AE8/YW81aHH2TnEYKo1rdT2w5okA2NxJ/wAsqgsZULCOUEg9bEW8tz/5QW/lvFdMsFwfDqMRtJ5D0WMdxG2IJEOFiNpEW89j9FUGDzg05IF/PoAZHnYjedksxWbk+GfCBIgmJIl0+uqI6BBNsDxPSBmA2XGNrNAN7bE/okefcXhpe0HZwttNhz9wCq8w2Mew+F0TFrRvG55bX/yhJ8TiQQZJuSXDnJ5+k/kgWcQ533hEmeY63vE7qN4mpPyA/L9JXWqDO83IPz6fe6eeE+FnYzEhkODAR3jgLiJsJ5mD9UCbhrhuvi6gZRYT1OzQOrjsFNuOcXTy3CDA4cjvqoHfVBY6R+EdByjp6qd5ljcNlGEPdtDYBgD4nO5Fx3K895vmj8TWfVqGXOJPoOgQJVkuWkrtQozcoOYpkrNSjASwBcKrJfHJt/dBjD0Y35pUw9VrTbzWwQeguIMXUdIYwkehKrHPWPL5eI8oj6FWXxBiKVIHu2ua7mNRH0VbZjXdUcSblBHn0ZKw2hunP+EWf4fSEDX/AAy7nBSEuFJKWssgYP4SxThgMfUpAaTbofJLTgZI0iT0G59lI8j7M8TiIOnumT8VQFtvJnxH6DzQRjMs3qYgQ9reUkTJgzzNkhGB8leWW9kmEpgd4alU85dob7NbcfMp4o8B4Fu2GYf7tTv9RKDz5QyoOG8O6FO2W8EYqt8FCo4Hnp0t/wC50D6r0Bg8no0v8KlTZ/axrT8wEsQQfs64FfgtdWsR3jhpDWmQ1syZPMkgbdFOEIQCEIQBVNdpvBrqT316bZpOM2voc6LEcpOx81cq4Y3BMqsdTqNDmOEEHYoPK2gifKLEbwSPyWXkmSSTq1CZ6zc+8/NXXjezSm0vcJJd8JDZDfiFhNjcX6hRr/2uJe41HaWkzqJa0X5xc7xy63QVUWxMei7YfAGo4gB1xYAfit02ESrIodklVtfxu/lG4Is4i8S2+n3+imuQ8D0cO1wA1B28geW557b+fJBRWEyN3eaDBN3DkHENkXI53/JWhwrw9/BUzWq/E5rbA3nffnMj/tO6nv8AA06YsxrQOQAG3PZVt2jcVdyzwnxukU29BzeR939CAEF7R+JHYiuacyGHxdNXT0H5k7qHrZzpJJ3/AFW1OnKDWnSkpY1sLpTpx6rlWxIG5+W6AK5UKe5PMz+yyyXbiG/U/slAagwFkNRC6NagnPEOePrP8SS4e7Segn1WEINMXRLIvM32SWrWKEIM4M63hu2ogddzGyuDIeyygGNfWe+qTB0jwN9DBLj80IQTLAZNRoCKVJjPRon3O5S1CEAhCEAhCEAhCEAhCEAq5zviuq3iDC4Yf4QbpLZ+I1WuOo+mlkeh6rKEE9zDF93SfUidDXOiYmATE8lRuM7QqtbFU64psYGFh0CXAgOBiXWBItIAWEIL3cwOASVzEIQNWamfDyK82cVZi7E4qpUdbxFrW76WtJAE/X1JQhA2NwoK7dwBshCDnXYYs6PZcqGBHxG6EIFgpLfuvv6IQg17pdRRQhB//9k="/>
          <p:cNvSpPr>
            <a:spLocks noChangeAspect="1" noChangeArrowheads="1"/>
          </p:cNvSpPr>
          <p:nvPr/>
        </p:nvSpPr>
        <p:spPr bwMode="auto">
          <a:xfrm>
            <a:off x="0" y="-908050"/>
            <a:ext cx="2428875" cy="1876425"/>
          </a:xfrm>
          <a:prstGeom prst="rect">
            <a:avLst/>
          </a:prstGeom>
          <a:noFill/>
        </p:spPr>
        <p:txBody>
          <a:bodyPr vert="horz" wrap="square" lIns="91440" tIns="45720" rIns="91440" bIns="45720" numCol="1" anchor="t" anchorCtr="0" compatLnSpc="1">
            <a:prstTxWarp prst="textNoShape">
              <a:avLst/>
            </a:prstTxWarp>
          </a:bodyPr>
          <a:lstStyle/>
          <a:p>
            <a:endParaRPr lang="en-AU"/>
          </a:p>
        </p:txBody>
      </p:sp>
      <p:sp>
        <p:nvSpPr>
          <p:cNvPr id="37892" name="AutoShape 4" descr="data:image/jpeg;base64,/9j/4AAQSkZJRgABAQAAAQABAAD/2wCEAAkGBhQSERUUEhQVFRUWGBUXGBcYGBcXFRgYFxYVFRwXFxYXHiYeGBwjGhcUHy8gIycpLCwsFx4xNTAqNSYrLCkBCQoKBQUFDQUFDSkYEhgpKSkpKSkpKSkpKSkpKSkpKSkpKSkpKSkpKSkpKSkpKSkpKSkpKSkpKSkpKSkpKSkpKf/AABEIAMUA/wMBIgACEQEDEQH/xAAcAAABBAMBAAAAAAAAAAAAAAAABAUGBwECAwj/xABBEAABAwIEAwYEBAQEBQUBAAABAAIRAyEEBRIxBkFRBxMiYXGBMpGh8EKxwdEUI1JyM2Ky4SRTgpLxFhdDosIV/8QAFAEBAAAAAAAAAAAAAAAAAAAAAP/EABQRAQAAAAAAAAAAAAAAAAAAAAD/2gAMAwEAAhEDEQA/ALmLVroW0rKDTQsFi6FCDloWRTXSFlBqKa3axbALcNQDWLdCEAglCZeMM3GHwtR8w4jS3+4/7SgrztJ4q7x5psuxlrGzjaT+irCo8m/5n0SvHYzU4kmZm3LeE3RIFvSPJBsXSRy6LpTpl0yPL0j7+qX5XkFSoRY7jfffceanmT9nkQXncXjaD6oK2GAceXKbbXsh+XuJMA+XPflPRXTS4Lptjy+q5v4WZyHSx2QUhjcIem6Sdw4NBAn/AH8ld1fg2jOw3nbz26LDuGaIFmC6ChalFwNphcXE81buacK0tw3rsolmXDrbx8kETp4mOasTs67SXYJ4Y+XUHkaxuW8tTf2UHxmRubcJua8sKD2ZgsYyqxtSm4OY4AtcLggqJ9oQ/kn3VZdkPaV/DP8A4au7+TUPhJP+G4//AJKs/j4zQMdEHXs7dOEYpYoj2cH/AIRnupcgEjxaWJFjCgYsWUwYk3T7jDuo/ijdBYIWy1C2QCIQhALYBYC2ag2C6BatWyAQhCAVVdsGfAOZQbu0andJO30VqOMBeZuMc3NfGVnkm73RzsPCPyQNdJhe60XnzUx4Z4JL3Bz9pB25brjwTw6HvD33AvH7q1MLSA2AHog44fIKY0+HZOZZZbU6RXXuTzQcJsuTj1SksWjqYKBDiGzdIq/hH3yTjtMpvxbxfogj+YV5lQ3G1PER0N/dTHNGSdSiedNh2oR4hy8rIG1wkQdkxZ1lsGQE9a/qm/Map9YEwgjWktPmrq4e4v8A4zLdDzNWkNJ82jY/JVBj6QIkJbwpm7qNWPwv8J9+aD0R2aunCt9SpkoR2Yu/4YepU2CDKQ41LkhxqCP41yYcUbp+xqYcUL2QWCFsFq1bIMrCygBAALdq1C3ag3CygIQCEIQIs7xXd4eq/wDppvd8mleXiS95MXJ/Vek+NngYDETt3bgfey85YCnNQevLkgtfhOkBRGwJgGPQKS0Sozw24iAYAPLe9ueykTTBQOdKvZbVa9kko3C6oMPcUUX3hYDVrR3sgS5g/S63NNmJb4ZJPSPSb+Vk64+kSff6fYWmIwktQQ3MqRINyBBUZr4EBkAWby6A7qd43Cy23P6pjxOAkG3y6hBCarCIkW5dYSLGU7SnrNmXsLBN7WTugYMRF03tfDgdoKkWY5dA1NUdrwCg9I9ktfVhGlT8KpewTG6sM9v9D9p5ET+6toIMpBjEvSDGoGDFphxogp/xpUfxdygsJq2CwAtgEBCyAswtgEGAFuAsALYBBlCEIBCEIGLjlk5fiRE/y3fS68+ZYw95t7fovRnE7JwdcH/lP/0lUBldCXwJkbR59EE04dfEbzIEHkPKbwpcwpkybKdLWl2/Tz39rp3fVDd5++iBdRXbuymulntFs6ntBFzJ2HmEzZl2o4WkSA+SIkeR5z980EpFIrNA+KCoPhu13DPMSZ84+/3SzKOLWVsQNBmR9ygldVw7wNnkUYmoGsIPoolxLnwo1GOmwMH3UT4p46eYZRLy9xAAaJLidg2LmZFvNBOX4tjaZDnCQSZ5e/so5mnE1IAwRPQdfKd7KpMfn2Ic4te8l0mWgzHKDyC3yTLKuKrsp6w0uOmTBIEEzHpJQSrG8UNDtLg2Ofr0/JIBmtF3wuDfU2+aZsTkbBTLm1XPcHuabADTfS4X5wnDLOCG4ik806umqz8L2jQ43MNc3Y9JCBxpOZUbGoHfmDfqohmFPS8iOaW46vRFFrKdJ9PEB8P8RLQGiPCSZku+UHdPdKvRxIZNGiXhjA8gFri4eEmGkTNuXNBJ+wDHRiK1M7FrXe4Mfqr8CpTs4yBtPEU8Rh26RL6VZhJMDcPbN9wJHmrrCDKQY0JekOMCBgxjUwYpt1IcW3dMOLbdBYC2AQFuAgAFsFmFlBgBZQhAIQhAIQhAnzHCipSew7Oa5p9xC885NSLcYxsbvDfOZhejioJwdwpToPrYusBr7yrpLvhpMY5wLhOxN79I85CL5vxmWufTwVNteozSHOLgKbCZ3kiYvPIRBVePzfMcc4k1tLBYua4U6Q8gW7+0/VIs9xYdjMS/Aue2jUdUAvdzHkyD5EkwDeCOacquKDMIyi1ul+iHA2/zOdO3xNcD6IItjMA/WQX67nxSSD5iUoybJe9rMpuJOokQCAZgxcggXhGCrucWsY3W6fCLxJHl7JZmWDxOErUXVQBOioAyw3nTIi/VAnx/DzqYee8a7RU7swLagDMEQUt4Hzd1HFNZUdpDoaC64BcYn0TVWok1Xhpljnh2qSbG9xzIn1spvT4Npik19fxHQdESJLrNJ89REDzQPWc5T3pqOaa2Kp30vohlOkTb4S8O1ACRIMTzVd5vjhRrA4V9Zrocwl3hqM1DSQCAIkFwkHY77r0Xg8rFDCUqBuWU2tJ6w0D81TfGeXhmLBiG1JpuMfCXghrvZ0IIECACAL9U6cOUH96x4e5mkgy2NXtNvmtm5O51QQx5DidMCHOiRA87XAW+XZRVe8wHAA3PTyQJsyr1KNSpTDiA5xcLDSRJggRayX5BndanUa0nUybwOW8rtj8C6/hLvM3WcBgn2hs8kCrNMFTfV70CDVL9XQEadum6Y83yYsHeMkRvHJSN9Fw0hwggEn/qM/kGrpjcJqovHUWQcOzfjE4fEA4iq/uW6n6QJL3xpAPoCT7K/eFuMqGPa40S6WRqa4Q4A7HzC8zZbhYBJFzYK/8Asm4dFDBiqR/Mr+Ino0Ehrf190E4SPFtSxcMS1Aw4tm6YMUy6k2KYmPE0roJoAugCw1q3QCEIQCEIQCEIQCEIQCrXtlzJ7KDcPTDmivJe4bFoI1M9TIJ8lP8AMsSWMOmNRsPv0UUzp1I0XnEHXZ0SZIneDy5IIxgOFcGcO2KLfEwSb3tvM+6Ys/4EdXJFI6Tq1XuPEASJHIm/rq6qUcOVw/Ds0mwkW8iQnqo02cGkwIIG7hPLzFyBzkhBTmB4Zfg8UwVmuAFwW/CXbi8EHnZLc5zV1Ud2abXtBJAI1EW6D4easHiGmH0A9sOa17Hb8g6D6GCbbpAMifUIDQGt5mEEa4eyJ9R7fCGxBIAAA/RTjCcPd7iGMcP5dIsqOHJzmnUwemoNPsU6ZflrMOwAQJ3JgT7mwTtl5BALTOq87SORvy/dBtjxLY39VXXEuUNq6mvFiD8vX5XVh1yYKiudMMH3QQ3LsC1v8twkgucakkEzpAJiwuJJH4neYTmMtAGlnO8jqSZJTLnGEqQ57A4QBdtj9wnLhKtiK7DpfTcWcnNh0HaCLfQIE9bIqhJi4806ZPlNOmP5hAHxW3cQNgPPadhKW1MDiBd4cOunT6crppxlYN5Ec7yT7zfmgR5g4PcY6+yT0mDYrWtWXNtW4QNGNwppODoBYfoVffZ9jhVy+gR+Fug+rTH5QfdUnmtUGjG8xb3lWb2MVHfwtRpEAVBHu0T+QQWEudUWXRavCBrxLE01qN0+V2puqUroJBCyhCAQhCAQhCAQhccXjGU2lz3AAfduqDsmzNM8ZSEC7unIeqasw4plvgBY3qfiPp0UNzvPAxpc4wEC/OOKdOp73QTaeQHkOSrniHiirjKjaGHDnFxDQBufvclNuLxtfMq7aGHYXFxs0f6ieQG8mwV18O9ntHL8INLWuxEA1KseJxJu1pOzRMAc4k3QRXh7K3YJgovqNe8eJ2nZpdfT5wefmpfhK4IUBNR7MfqcCGVA5k8tTTqH0lSXCVo2veUD1i8op1Q6QWucILmktJ6F0GHXjeVpQy5wAl1Ynn47T5EAGF3wmJn6Jc6tZAwVcjfUdBIY073L6hHMa3beyfXVG02gTtA35bJN3jg1zwDYG35qnuOuNcS95bSOloO6C48ZnrCIEe37qC8T8U0thuDv5fuoLk2MzDEMOmm94A+JoP67+ya8xwmIJ0lrmm8yDPXnsgsjA5zSfTdDhMc1H8JmLsPiBWpWBPjaOd4P5KDYVtam78XzsfuVK8rYQ3xGSgt3D5yyvTD2OBB36jyKiPEFUOddMuBxr6DpYbHccit8djtZ1BAjxBgpOakH0XWq5JnlAupVANJcNQ5HoVc/AeEDMGwxHeFz/mYH0AVScK5XWxVZtJlMmmY1PjwtBJkz6clfGGw4psaxohrQGgeQEBB1QUIQJK7UhexOVYJG8IHNCEIBCEIBCJTNmvEAZLacOd1/C316nyQLswzJtISbnk0bn9vVQfOc11u1PueQF2t9ljF44mXOJLjzUexWKgOc4gNHNByzjPQwFzjYfdlB2jE5riRRw7SZ9mtb/U88gFyxeJqZlim0KOkCTBc4NY0Dd7nHYAK9uCsuwGAoijQr0XPMGo/vKZfUfG5g7DkOQ+aBVwLwHRy2jpZ46rgO8qkXceg/paOQ9ypHiKWppb1CQ1OIcO3etT/7gfySOtxphx8Jc/8Atb+8IKt7Qc4dRxApxpYxzHukXLp5HkIn5p5wtWYP3tuu/H2VUMwbTq6nU3NB1WEubyB+qbMoxbXiWfDdoG/w+H9EElwThPPkl73aiAkOE5WS6nUDGucUDhTsAohxLwrhKlTvnUgXD8IMMJkeJzRYn7KdsfmkMnoJ/wBreSjr801SXOhhFuTnB17D0k/JAry/DE6RTGljRBIs2JMwB7QnvMsuFWmdRiBvI39drqI4zjgUrNexgizGgH5uNyfNRfPOMK2ILWhxcN45GPIIFed4QgjZzNnFuk7TDoFwYsSP0SPLjTdYkTImOjrSOQLTHrdMmLxVZsSwsmdPhLduiRuzIkgugG0OFph036+vkglLmx8JBAiTsDMifT91xrSDBEXgjzEqPYPNzs7lIueUGPqfqnbDY4VNIJuGtHyNveLeyBQXLjXes1Kvij7380lq1UFm9j2Ph9SlyIDh7WP5/RWovPvA2aGjiaT5gagD/a46SPqvQSAQhCDjWCSlqWVUmIQLUISLH5jos0anfQev7IO+KxjaYl5j8z6Dmo7mHHLGSGU3OPUwB67ymHPq9So7U51+XJo8gOSQYTMG/DV8LvPY+hQOP/qc1CRVe8eUQ3/6/qkmMzSl+Go0e8LpUwzSJkQkNbLWRyKDapXbpLtTYAJJkG3VVLxjxia7jTpnwAwSPxf7Kd47KmjYKMZzw6H3LQPa/qDyQQBr1YXB/DlOm0Va0OeYLW7ho8/NQyplho1B3jSWg7jn5Ke8MZXmOOb/AMLQDaY/+V50s9nH4v8ApBQSJ+LDRyASGtxRTZYHU47BtzPQAbqRZd2HveQ7G4xzurKIgemt8/6VP+HeDMJgRGHotaTu8+KofV7r+wsgqnAcM5nmJgsdhqB3fVBa6P8ALT+J1vQealeN4Op4BtJtGS2CHOcZLngyXnkCZ2HIKxk3Z/ge9okD4m+IdZHT2lBEsNaOn6dfqt8yrwweo1dIP/gpLQrTI2gmOvskvEoc+lDJ52uZOx2+7IIRxBxWRUgGNRFx+ENjb1sVHc34vLnuDD4WjSwAXDRMeieqHAtevUA0DeDf4Qebp8rqwW9lOADI7sh0fGHEPHvt9EFJfx9Vmmp3EBwPiqanNf5tNgfqulLMsbVcDTJBEgCmwc9wA0GTb6L0bhcup0W0QKbSyiIFpMBjmDym4v6paMYI8LIh2oACJHtzIJQecG8KY6vD8R32jUG66kw2ejXX+QW2P7PsTSc4Ma5zAbVGg6C0iQVf2JLXB5qNGh5BIdBAgBvPf4QTKr3jTi9pcGUzNthtP7IK0fkdQCHTPQiD7rvRL2GL2gT+h+ZTzTdMl5kndJsSbACwcQTyOoSI+RKDV9Xcz8/NJ3v5/Jal/n9ysYhm0IHDA1Yb5iP3XoPhnivD4xgFKq11RoGtkw9pgTLTeJ5rzvRsB8+qj+BzyrhsX39FxZUY8kEfUHqDsQg9hoUO4F7S8PmLGtkU8RHipE7nmaZPxD6jmpig51QuEJRUSdB0xmJ0NnnyH3yTFUk7m53KW4txeZ+SZ8ZJabwUHLF4dsXTJ/8Ay+/dUZS0zTa1z9R8I1AkW3NhNuo6pgz7il1EkOMHkfwn9lEHcX/45D4NRu2tzXA/y7C0OadAsCI8kD1SxNXvNAIhzS4FuqGtFtXne21yk+KzStSBdq1gb6ZkeZb09FngRxrCq+o8ucA2i0FwJ0t8R8Q3ud0+4rh0m9iYOw8I9PuUEUo8et/Ft1CkuXZxRrj4h6FLuCquEwVR9PEYelpqOnviwOLT/S/VPgm8jYzM7iVZ92Z0K387CBlN58WkWpPm8jT8E9Rby5oIJmvD7S2QJG/681O+Bu0BtYtw2I0srAQwgBrKkcgBZr/8ux5dBEw2rh3mlUaQRu128dQdnDzEhcMzyHWQ8WG8iQQd5tsQUF3IUN7PeMjimOoVj/xFIXP/ADWbCoPOYDh1IPNTJAIQhBC+JctNJ+to8Dz0+F17RtB3+abGOJMTH6ET9P3Vh4jDte0tcJB3CguY4F1CoWuuDdp5OH6Efe6DbLszaKjpI1XJEcus/JO+KqgttYlVnnuYlmIDoMAfhMEjY3jyJgqaZXmTX0WjeGi5PoECetxRUw5IqU3Pb/U0SI8xyTNX7W6YMMpuBgx4TNugUmxGVueLR6KKZnwhUY8VS1p0wYIGkEGRYed0EQz3tCr4oFgJY09LT8kx05nUSSepTq/hWq6o4NhziSbW3v8AvsnfDcDV4BcwDf8AEOXX75oI26uY26/kmpmKJtMgGT9b/IlSLPMvdTGkjrsRsLG89PzUTxAib7WnmfOPl80Di1wke1yujny6Pv2TZh6/5QnrhvLH4ioGsA5uc4/A1rdy48mj6mAgMTXNKkXkeQ/vIs32Fz6KJAJ64pzhtaqGUie5pS2ny1H8VQ+bj8hATOxB1oYhzCHMJa4EEEGCCNiCNlcHBvbw5obSx7C8CB3zPi9Xs/F6j5KmXOWheg9m4bGsrU21Kbg5jwHNcNiDcFazdeQMHndenalWqsjbS9wHyBUqwPadmLaWg4hxadnEA1Lcg43j1QekaohQ7i6uxzHNLh9Z9iLqQ5xjg1pkx9FVHGeYapHe+3+4QQLPaxLyA9xE/iJP53TMaScq9OVxdRQaZbmlSg7VTdF5I5H1CsrhrjinVhrzof8A0uNj/aVWzaKy+gguXG0mVWS1sny2mBH35rTg3jF2DxDcPWJ7ioY8W1J5Nnf5Wk2I8weRmB8JcTGh4KhOmbHpPXyUlxODGIcAY0vIEj0KC7cwyulXbpq02vHLULjzB3B8woTmmSuwx0uJdScfC/z/AKXHkfz5dFGs77Ssdg6bKLBTdoGg1HhznmNiRIG3O9wVBs14/wAwxAIqYh+kx4WwxtjOzQJv1QWbg8oNOt39K1WmZA5OBBBafIiysPJs3ZiaQqM52LebXDdp8x9bHmqJyftLexoFVmpwETtI+4TbmHFD31u8ozSJdqOkuFyIseiD0uhV32Wca1cVroYg6nsbra/mWyAQ7qQS2/mVYiASTMstbWZpf6g82nqErQgpbjrKX0HBzxcGzoBDgJI3+7JLkfEhpAEadzv/AE8/YW81aHH2TnEYKo1rdT2w5okA2NxJ/wAsqgsZULCOUEg9bEW8tz/5QW/lvFdMsFwfDqMRtJ5D0WMdxG2IJEOFiNpEW89j9FUGDzg05IF/PoAZHnYjedksxWbk+GfCBIgmJIl0+uqI6BBNsDxPSBmA2XGNrNAN7bE/okefcXhpe0HZwttNhz9wCq8w2Mew+F0TFrRvG55bX/yhJ8TiQQZJuSXDnJ5+k/kgWcQ533hEmeY63vE7qN4mpPyA/L9JXWqDO83IPz6fe6eeE+FnYzEhkODAR3jgLiJsJ5mD9UCbhrhuvi6gZRYT1OzQOrjsFNuOcXTy3CDA4cjvqoHfVBY6R+EdByjp6qd5ljcNlGEPdtDYBgD4nO5Fx3K895vmj8TWfVqGXOJPoOgQJVkuWkrtQozcoOYpkrNSjASwBcKrJfHJt/dBjD0Y35pUw9VrTbzWwQeguIMXUdIYwkehKrHPWPL5eI8oj6FWXxBiKVIHu2ua7mNRH0VbZjXdUcSblBHn0ZKw2hunP+EWf4fSEDX/AAy7nBSEuFJKWssgYP4SxThgMfUpAaTbofJLTgZI0iT0G59lI8j7M8TiIOnumT8VQFtvJnxH6DzQRjMs3qYgQ9reUkTJgzzNkhGB8leWW9kmEpgd4alU85dob7NbcfMp4o8B4Fu2GYf7tTv9RKDz5QyoOG8O6FO2W8EYqt8FCo4Hnp0t/wC50D6r0Bg8no0v8KlTZ/axrT8wEsQQfs64FfgtdWsR3jhpDWmQ1syZPMkgbdFOEIQCEIQBVNdpvBrqT316bZpOM2voc6LEcpOx81cq4Y3BMqsdTqNDmOEEHYoPK2gifKLEbwSPyWXkmSSTq1CZ6zc+8/NXXjezSm0vcJJd8JDZDfiFhNjcX6hRr/2uJe41HaWkzqJa0X5xc7xy63QVUWxMei7YfAGo4gB1xYAfit02ESrIodklVtfxu/lG4Is4i8S2+n3+imuQ8D0cO1wA1B28geW557b+fJBRWEyN3eaDBN3DkHENkXI53/JWhwrw9/BUzWq/E5rbA3nffnMj/tO6nv8AA06YsxrQOQAG3PZVt2jcVdyzwnxukU29BzeR939CAEF7R+JHYiuacyGHxdNXT0H5k7qHrZzpJJ3/AFW1OnKDWnSkpY1sLpTpx6rlWxIG5+W6AK5UKe5PMz+yyyXbiG/U/slAagwFkNRC6NagnPEOePrP8SS4e7Segn1WEINMXRLIvM32SWrWKEIM4M63hu2ogddzGyuDIeyygGNfWe+qTB0jwN9DBLj80IQTLAZNRoCKVJjPRon3O5S1CEAhCEAhCEAhCEAhCEAq5zviuq3iDC4Yf4QbpLZ+I1WuOo+mlkeh6rKEE9zDF93SfUidDXOiYmATE8lRuM7QqtbFU64psYGFh0CXAgOBiXWBItIAWEIL3cwOASVzEIQNWamfDyK82cVZi7E4qpUdbxFrW76WtJAE/X1JQhA2NwoK7dwBshCDnXYYs6PZcqGBHxG6EIFgpLfuvv6IQg17pdRRQhB//9k="/>
          <p:cNvSpPr>
            <a:spLocks noChangeAspect="1" noChangeArrowheads="1"/>
          </p:cNvSpPr>
          <p:nvPr/>
        </p:nvSpPr>
        <p:spPr bwMode="auto">
          <a:xfrm>
            <a:off x="0" y="-908050"/>
            <a:ext cx="2428875" cy="1876425"/>
          </a:xfrm>
          <a:prstGeom prst="rect">
            <a:avLst/>
          </a:prstGeom>
          <a:noFill/>
        </p:spPr>
        <p:txBody>
          <a:bodyPr vert="horz" wrap="square" lIns="91440" tIns="45720" rIns="91440" bIns="45720" numCol="1" anchor="t" anchorCtr="0" compatLnSpc="1">
            <a:prstTxWarp prst="textNoShape">
              <a:avLst/>
            </a:prstTxWarp>
          </a:bodyPr>
          <a:lstStyle/>
          <a:p>
            <a:endParaRPr lang="en-AU"/>
          </a:p>
        </p:txBody>
      </p:sp>
      <p:pic>
        <p:nvPicPr>
          <p:cNvPr id="37894" name="Picture 6" descr="http://1.bp.blogspot.com/-a-5kMYKpUWk/TZ8I39X0bQI/AAAAAAAABFo/IpwQlW9ycJo/s1600/Malcolm%2BX.jpg"/>
          <p:cNvPicPr>
            <a:picLocks noChangeAspect="1" noChangeArrowheads="1"/>
          </p:cNvPicPr>
          <p:nvPr/>
        </p:nvPicPr>
        <p:blipFill>
          <a:blip r:embed="rId2" cstate="print"/>
          <a:srcRect/>
          <a:stretch>
            <a:fillRect/>
          </a:stretch>
        </p:blipFill>
        <p:spPr bwMode="auto">
          <a:xfrm>
            <a:off x="611100" y="2202507"/>
            <a:ext cx="2304256" cy="194421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76672"/>
            <a:ext cx="7920880" cy="1143000"/>
          </a:xfrm>
        </p:spPr>
        <p:txBody>
          <a:bodyPr>
            <a:normAutofit/>
          </a:bodyPr>
          <a:lstStyle/>
          <a:p>
            <a:pPr algn="ctr"/>
            <a:r>
              <a:rPr lang="en-AU" sz="3200" b="1" dirty="0"/>
              <a:t>Social media and journalism</a:t>
            </a:r>
          </a:p>
        </p:txBody>
      </p:sp>
      <p:sp>
        <p:nvSpPr>
          <p:cNvPr id="3" name="Content Placeholder 2"/>
          <p:cNvSpPr>
            <a:spLocks noGrp="1"/>
          </p:cNvSpPr>
          <p:nvPr>
            <p:ph idx="1"/>
          </p:nvPr>
        </p:nvSpPr>
        <p:spPr>
          <a:xfrm>
            <a:off x="683568" y="2060848"/>
            <a:ext cx="7848872" cy="2520280"/>
          </a:xfrm>
        </p:spPr>
        <p:txBody>
          <a:bodyPr>
            <a:noAutofit/>
          </a:bodyPr>
          <a:lstStyle/>
          <a:p>
            <a:r>
              <a:rPr lang="en-AU" dirty="0"/>
              <a:t>Social media, particularly Twitter, offers development for future journalism. The use of Twitter by journalists and audiences blurs the boundary between media producer and consumer.</a:t>
            </a:r>
          </a:p>
        </p:txBody>
      </p:sp>
    </p:spTree>
    <p:extLst>
      <p:ext uri="{BB962C8B-B14F-4D97-AF65-F5344CB8AC3E}">
        <p14:creationId xmlns:p14="http://schemas.microsoft.com/office/powerpoint/2010/main" val="22279482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682432"/>
            <a:ext cx="7498080" cy="1143000"/>
          </a:xfrm>
        </p:spPr>
        <p:txBody>
          <a:bodyPr>
            <a:normAutofit/>
          </a:bodyPr>
          <a:lstStyle/>
          <a:p>
            <a:pPr algn="ctr"/>
            <a:r>
              <a:rPr lang="en-US" sz="3200" b="1" dirty="0">
                <a:latin typeface="+mn-lt"/>
              </a:rPr>
              <a:t>After class …</a:t>
            </a:r>
            <a:endParaRPr lang="en-AU" sz="3200" b="1" dirty="0">
              <a:latin typeface="+mn-lt"/>
            </a:endParaRPr>
          </a:p>
        </p:txBody>
      </p:sp>
      <p:sp>
        <p:nvSpPr>
          <p:cNvPr id="3" name="Content Placeholder 2"/>
          <p:cNvSpPr>
            <a:spLocks noGrp="1"/>
          </p:cNvSpPr>
          <p:nvPr>
            <p:ph idx="1"/>
          </p:nvPr>
        </p:nvSpPr>
        <p:spPr>
          <a:xfrm>
            <a:off x="683568" y="1844824"/>
            <a:ext cx="7776864" cy="3816424"/>
          </a:xfrm>
        </p:spPr>
        <p:txBody>
          <a:bodyPr>
            <a:noAutofit/>
          </a:bodyPr>
          <a:lstStyle/>
          <a:p>
            <a:r>
              <a:rPr lang="en-AU" dirty="0"/>
              <a:t>Select two online newspapers of different ownership. For 5 days, read its front-page stories. Construct a table to record the stories under categories of international, national and local news items. Write down your answer to the question: Is there a relationship between media ownership and the types of stories covered in the two newspapers?</a:t>
            </a:r>
          </a:p>
        </p:txBody>
      </p:sp>
    </p:spTree>
    <p:extLst>
      <p:ext uri="{BB962C8B-B14F-4D97-AF65-F5344CB8AC3E}">
        <p14:creationId xmlns:p14="http://schemas.microsoft.com/office/powerpoint/2010/main" val="22712124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a:xfrm>
            <a:off x="543744" y="488975"/>
            <a:ext cx="7258050" cy="1139825"/>
          </a:xfrm>
        </p:spPr>
        <p:txBody>
          <a:bodyPr>
            <a:normAutofit/>
          </a:bodyPr>
          <a:lstStyle/>
          <a:p>
            <a:pPr algn="ctr" eaLnBrk="1" hangingPunct="1"/>
            <a:r>
              <a:rPr lang="en-AU" sz="3200" b="1" dirty="0">
                <a:latin typeface="+mn-lt"/>
              </a:rPr>
              <a:t>Next week…</a:t>
            </a:r>
          </a:p>
        </p:txBody>
      </p:sp>
      <p:sp>
        <p:nvSpPr>
          <p:cNvPr id="26627" name="Content Placeholder 2"/>
          <p:cNvSpPr>
            <a:spLocks noGrp="1"/>
          </p:cNvSpPr>
          <p:nvPr>
            <p:ph idx="4294967295"/>
          </p:nvPr>
        </p:nvSpPr>
        <p:spPr>
          <a:xfrm>
            <a:off x="543744" y="1988840"/>
            <a:ext cx="8064896" cy="2088232"/>
          </a:xfrm>
        </p:spPr>
        <p:txBody>
          <a:bodyPr>
            <a:normAutofit/>
          </a:bodyPr>
          <a:lstStyle/>
          <a:p>
            <a:pPr eaLnBrk="1" hangingPunct="1"/>
            <a:r>
              <a:rPr lang="en-US" dirty="0"/>
              <a:t>In Week 6, we will discuss human relationships, and building intercultural relationships</a:t>
            </a:r>
          </a:p>
          <a:p>
            <a:pPr marL="68580" indent="0" eaLnBrk="1" hangingPunct="1">
              <a:buNone/>
            </a:pPr>
            <a:endParaRPr lang="en-US" dirty="0"/>
          </a:p>
          <a:p>
            <a:pPr eaLnBrk="1" hangingPunct="1"/>
            <a:endParaRPr lang="en-US" dirty="0"/>
          </a:p>
          <a:p>
            <a:pPr eaLnBrk="1" hangingPunct="1"/>
            <a:endParaRPr lang="en-US" dirty="0"/>
          </a:p>
          <a:p>
            <a:pPr eaLnBrk="1" hangingPunct="1"/>
            <a:endParaRPr lang="en-US" sz="2200" dirty="0"/>
          </a:p>
          <a:p>
            <a:pPr eaLnBrk="1" hangingPunct="1"/>
            <a:endParaRPr lang="en-US" sz="2000" dirty="0"/>
          </a:p>
          <a:p>
            <a:pPr eaLnBrk="1" hangingPunct="1"/>
            <a:endParaRPr lang="en-US" sz="2000" dirty="0"/>
          </a:p>
          <a:p>
            <a:pPr eaLnBrk="1" hangingPunct="1">
              <a:buNone/>
            </a:pPr>
            <a:endParaRPr lang="en-US" sz="2000" dirty="0"/>
          </a:p>
          <a:p>
            <a:pPr eaLnBrk="1" hangingPunct="1">
              <a:buFont typeface="Wingdings" pitchFamily="2" charset="2"/>
              <a:buNone/>
            </a:pPr>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9832" y="496422"/>
            <a:ext cx="4513312" cy="850106"/>
          </a:xfrm>
        </p:spPr>
        <p:txBody>
          <a:bodyPr/>
          <a:lstStyle/>
          <a:p>
            <a:pPr algn="ctr"/>
            <a:r>
              <a:rPr lang="en-AU" sz="2800" b="1" dirty="0">
                <a:solidFill>
                  <a:schemeClr val="bg2">
                    <a:lumMod val="50000"/>
                  </a:schemeClr>
                </a:solidFill>
              </a:rPr>
              <a:t>Guest speaker</a:t>
            </a:r>
          </a:p>
        </p:txBody>
      </p:sp>
      <p:sp>
        <p:nvSpPr>
          <p:cNvPr id="3" name="Content Placeholder 2"/>
          <p:cNvSpPr>
            <a:spLocks noGrp="1"/>
          </p:cNvSpPr>
          <p:nvPr>
            <p:ph idx="1"/>
          </p:nvPr>
        </p:nvSpPr>
        <p:spPr>
          <a:xfrm>
            <a:off x="2267744" y="1340768"/>
            <a:ext cx="6192688" cy="4896544"/>
          </a:xfrm>
        </p:spPr>
        <p:txBody>
          <a:bodyPr>
            <a:normAutofit fontScale="92500"/>
          </a:bodyPr>
          <a:lstStyle/>
          <a:p>
            <a:pPr marL="68580" indent="0">
              <a:buNone/>
            </a:pPr>
            <a:r>
              <a:rPr lang="en-AU" sz="2000" dirty="0">
                <a:solidFill>
                  <a:srgbClr val="000000"/>
                </a:solidFill>
                <a:effectLst/>
                <a:latin typeface="Times New Roman" panose="02020603050405020304" pitchFamily="18" charset="0"/>
                <a:ea typeface="Times New Roman" panose="02020603050405020304" pitchFamily="18" charset="0"/>
              </a:rPr>
              <a:t>Dr Scott Downman </a:t>
            </a:r>
            <a:r>
              <a:rPr lang="en-AU" sz="2000" dirty="0">
                <a:solidFill>
                  <a:srgbClr val="2B2B2B"/>
                </a:solidFill>
                <a:effectLst/>
                <a:latin typeface="Times New Roman" panose="02020603050405020304" pitchFamily="18" charset="0"/>
                <a:ea typeface="Times New Roman" panose="02020603050405020304" pitchFamily="18" charset="0"/>
              </a:rPr>
              <a:t>is a lecturer in journalism in the School of Communication and Arts at the University of Queensland. He investigates the coverage of refugees, asylum seekers, the victims of human trafficking and other vulnerable people and explores how their voices are covered within the media. Scott’s book, </a:t>
            </a:r>
            <a:r>
              <a:rPr lang="en-AU" sz="2000" i="1" spc="10" dirty="0">
                <a:solidFill>
                  <a:srgbClr val="000000"/>
                </a:solidFill>
                <a:effectLst/>
                <a:latin typeface="Times New Roman" panose="02020603050405020304" pitchFamily="18" charset="0"/>
                <a:ea typeface="Times New Roman" panose="02020603050405020304" pitchFamily="18" charset="0"/>
              </a:rPr>
              <a:t>Hyperlocal journalism and digital disruptions: The journalism change agents in Australia and New Zealand</a:t>
            </a:r>
            <a:r>
              <a:rPr lang="en-AU" sz="2000" spc="10" dirty="0">
                <a:solidFill>
                  <a:srgbClr val="000000"/>
                </a:solidFill>
                <a:effectLst/>
                <a:latin typeface="Times New Roman" panose="02020603050405020304" pitchFamily="18" charset="0"/>
                <a:ea typeface="Times New Roman" panose="02020603050405020304" pitchFamily="18" charset="0"/>
              </a:rPr>
              <a:t>, published by Routledge in 2018, argues for the increased importance of new forms of localised reporting in the digital age.</a:t>
            </a:r>
            <a:r>
              <a:rPr lang="en-AU" sz="2000" dirty="0">
                <a:solidFill>
                  <a:srgbClr val="000000"/>
                </a:solidFill>
                <a:effectLst/>
                <a:latin typeface="Times New Roman" panose="02020603050405020304" pitchFamily="18" charset="0"/>
                <a:ea typeface="Times New Roman" panose="02020603050405020304" pitchFamily="18" charset="0"/>
              </a:rPr>
              <a:t> In 2015, Scott led a team of 10 journalism students to initiate a Change Makers magazine project, with Woodridge State High School. The project aimed to debunk negative stereotypes and</a:t>
            </a:r>
            <a:r>
              <a:rPr lang="en-AU" sz="2000" dirty="0">
                <a:solidFill>
                  <a:srgbClr val="333333"/>
                </a:solidFill>
                <a:effectLst/>
                <a:latin typeface="Times New Roman" panose="02020603050405020304" pitchFamily="18" charset="0"/>
                <a:ea typeface="Times New Roman" panose="02020603050405020304" pitchFamily="18" charset="0"/>
              </a:rPr>
              <a:t> showcase real stories that promote pride, hope and inspiration of the local community. The team won </a:t>
            </a:r>
            <a:r>
              <a:rPr lang="en-AU" sz="2000" dirty="0">
                <a:solidFill>
                  <a:srgbClr val="000000"/>
                </a:solidFill>
                <a:effectLst/>
                <a:latin typeface="Times New Roman" panose="02020603050405020304" pitchFamily="18" charset="0"/>
                <a:ea typeface="Times New Roman" panose="02020603050405020304" pitchFamily="18" charset="0"/>
              </a:rPr>
              <a:t>the Communication and Media Achievement Award at the Queensland </a:t>
            </a:r>
            <a:r>
              <a:rPr lang="en-AU" sz="2000" dirty="0" err="1">
                <a:solidFill>
                  <a:srgbClr val="000000"/>
                </a:solidFill>
                <a:effectLst/>
                <a:latin typeface="Times New Roman" panose="02020603050405020304" pitchFamily="18" charset="0"/>
                <a:ea typeface="Times New Roman" panose="02020603050405020304" pitchFamily="18" charset="0"/>
              </a:rPr>
              <a:t>Multiculural</a:t>
            </a:r>
            <a:r>
              <a:rPr lang="en-AU" sz="2000" dirty="0">
                <a:solidFill>
                  <a:srgbClr val="000000"/>
                </a:solidFill>
                <a:effectLst/>
                <a:latin typeface="Times New Roman" panose="02020603050405020304" pitchFamily="18" charset="0"/>
                <a:ea typeface="Times New Roman" panose="02020603050405020304" pitchFamily="18" charset="0"/>
              </a:rPr>
              <a:t> Awards.</a:t>
            </a:r>
            <a:endParaRPr lang="en-AU" sz="2000" dirty="0">
              <a:solidFill>
                <a:schemeClr val="tx1"/>
              </a:solidFill>
              <a:effectLst/>
              <a:latin typeface="Times New Roman" panose="02020603050405020304" pitchFamily="18" charset="0"/>
              <a:ea typeface="Times New Roman" panose="02020603050405020304" pitchFamily="18" charset="0"/>
            </a:endParaRPr>
          </a:p>
        </p:txBody>
      </p:sp>
      <p:pic>
        <p:nvPicPr>
          <p:cNvPr id="5" name="Picture 4">
            <a:extLst>
              <a:ext uri="{FF2B5EF4-FFF2-40B4-BE49-F238E27FC236}">
                <a16:creationId xmlns:a16="http://schemas.microsoft.com/office/drawing/2014/main" id="{8A2E2C6B-ED85-4AA5-9E82-8ABC122A5963}"/>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1580" y="1305510"/>
            <a:ext cx="1217752" cy="1464075"/>
          </a:xfrm>
          <a:prstGeom prst="rect">
            <a:avLst/>
          </a:prstGeom>
          <a:noFill/>
          <a:ln>
            <a:noFill/>
          </a:ln>
        </p:spPr>
      </p:pic>
    </p:spTree>
    <p:extLst>
      <p:ext uri="{BB962C8B-B14F-4D97-AF65-F5344CB8AC3E}">
        <p14:creationId xmlns:p14="http://schemas.microsoft.com/office/powerpoint/2010/main" val="26911273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908720"/>
            <a:ext cx="7024744" cy="1143000"/>
          </a:xfrm>
        </p:spPr>
        <p:txBody>
          <a:bodyPr/>
          <a:lstStyle/>
          <a:p>
            <a:endParaRPr lang="en-AU"/>
          </a:p>
        </p:txBody>
      </p:sp>
      <p:sp>
        <p:nvSpPr>
          <p:cNvPr id="3" name="Content Placeholder 2"/>
          <p:cNvSpPr>
            <a:spLocks noGrp="1"/>
          </p:cNvSpPr>
          <p:nvPr>
            <p:ph idx="1"/>
          </p:nvPr>
        </p:nvSpPr>
        <p:spPr/>
        <p:txBody>
          <a:bodyPr/>
          <a:lstStyle/>
          <a:p>
            <a:endParaRPr lang="en-AU"/>
          </a:p>
        </p:txBody>
      </p:sp>
      <p:pic>
        <p:nvPicPr>
          <p:cNvPr id="1030" name="Picture 6" descr="Image result for questions and answers clip art fre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186" y="914440"/>
            <a:ext cx="7327050" cy="5458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1196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2" y="692696"/>
            <a:ext cx="7024744" cy="1143000"/>
          </a:xfrm>
        </p:spPr>
        <p:txBody>
          <a:bodyPr>
            <a:normAutofit/>
          </a:bodyPr>
          <a:lstStyle/>
          <a:p>
            <a:pPr algn="ctr"/>
            <a:r>
              <a:rPr lang="en-AU" sz="3200" b="1" dirty="0"/>
              <a:t>Learning objective</a:t>
            </a:r>
          </a:p>
        </p:txBody>
      </p:sp>
      <p:sp>
        <p:nvSpPr>
          <p:cNvPr id="3" name="Content Placeholder 2"/>
          <p:cNvSpPr>
            <a:spLocks noGrp="1"/>
          </p:cNvSpPr>
          <p:nvPr>
            <p:ph idx="1"/>
          </p:nvPr>
        </p:nvSpPr>
        <p:spPr>
          <a:xfrm>
            <a:off x="811390" y="2060848"/>
            <a:ext cx="7721050" cy="2880320"/>
          </a:xfrm>
        </p:spPr>
        <p:txBody>
          <a:bodyPr/>
          <a:lstStyle/>
          <a:p>
            <a:pPr marL="68580" indent="0">
              <a:buNone/>
            </a:pPr>
            <a:r>
              <a:rPr lang="en-AU" dirty="0"/>
              <a:t>After this lecture, you should be able to:</a:t>
            </a:r>
          </a:p>
          <a:p>
            <a:r>
              <a:rPr lang="en-AU" dirty="0"/>
              <a:t>Appreciate the influence of media on cultural change.</a:t>
            </a:r>
          </a:p>
        </p:txBody>
      </p:sp>
    </p:spTree>
    <p:extLst>
      <p:ext uri="{BB962C8B-B14F-4D97-AF65-F5344CB8AC3E}">
        <p14:creationId xmlns:p14="http://schemas.microsoft.com/office/powerpoint/2010/main" val="36650024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611560" y="494280"/>
            <a:ext cx="7258050" cy="1139825"/>
          </a:xfrm>
        </p:spPr>
        <p:txBody>
          <a:bodyPr/>
          <a:lstStyle/>
          <a:p>
            <a:pPr algn="ctr" eaLnBrk="1" hangingPunct="1"/>
            <a:r>
              <a:rPr lang="en-AU" sz="2800" b="1" dirty="0">
                <a:latin typeface="+mn-lt"/>
              </a:rPr>
              <a:t>Media-constructed reality</a:t>
            </a:r>
          </a:p>
        </p:txBody>
      </p:sp>
      <p:sp>
        <p:nvSpPr>
          <p:cNvPr id="19459" name="Rectangle 3"/>
          <p:cNvSpPr>
            <a:spLocks noGrp="1" noChangeArrowheads="1"/>
          </p:cNvSpPr>
          <p:nvPr>
            <p:ph type="body" idx="4294967295"/>
          </p:nvPr>
        </p:nvSpPr>
        <p:spPr>
          <a:xfrm>
            <a:off x="827584" y="1700808"/>
            <a:ext cx="7474074" cy="4032448"/>
          </a:xfrm>
        </p:spPr>
        <p:txBody>
          <a:bodyPr>
            <a:normAutofit/>
          </a:bodyPr>
          <a:lstStyle/>
          <a:p>
            <a:pPr marL="0" indent="0" eaLnBrk="1" hangingPunct="1">
              <a:spcBef>
                <a:spcPts val="0"/>
              </a:spcBef>
              <a:buNone/>
            </a:pPr>
            <a:r>
              <a:rPr lang="en-AU" dirty="0"/>
              <a:t>Three types of social realities: </a:t>
            </a:r>
            <a:endParaRPr lang="en-AU" dirty="0" smtClean="0"/>
          </a:p>
          <a:p>
            <a:pPr marL="0" indent="0" eaLnBrk="1" hangingPunct="1">
              <a:spcBef>
                <a:spcPts val="0"/>
              </a:spcBef>
              <a:buNone/>
            </a:pPr>
            <a:endParaRPr lang="en-AU" dirty="0"/>
          </a:p>
          <a:p>
            <a:pPr marL="0">
              <a:spcBef>
                <a:spcPts val="0"/>
              </a:spcBef>
            </a:pPr>
            <a:r>
              <a:rPr lang="en-AU" dirty="0"/>
              <a:t>Objective social reality – the outside world of actual events.</a:t>
            </a:r>
          </a:p>
          <a:p>
            <a:pPr marL="0">
              <a:spcBef>
                <a:spcPts val="0"/>
              </a:spcBef>
            </a:pPr>
            <a:endParaRPr lang="en-AU" dirty="0"/>
          </a:p>
          <a:p>
            <a:pPr marL="0">
              <a:spcBef>
                <a:spcPts val="0"/>
              </a:spcBef>
            </a:pPr>
            <a:r>
              <a:rPr lang="en-AU" dirty="0"/>
              <a:t>Symbolic social reality – our mediated knowledge of those events.</a:t>
            </a:r>
          </a:p>
          <a:p>
            <a:pPr marL="0">
              <a:spcBef>
                <a:spcPts val="0"/>
              </a:spcBef>
            </a:pPr>
            <a:endParaRPr lang="en-AU" dirty="0"/>
          </a:p>
          <a:p>
            <a:pPr marL="0">
              <a:spcBef>
                <a:spcPts val="0"/>
              </a:spcBef>
            </a:pPr>
            <a:r>
              <a:rPr lang="en-AU" dirty="0"/>
              <a:t>Subjective social reality – individuals’ perception of the world.</a:t>
            </a:r>
          </a:p>
          <a:p>
            <a:pPr marL="0" eaLnBrk="1" hangingPunct="1">
              <a:spcBef>
                <a:spcPts val="0"/>
              </a:spcBef>
            </a:pPr>
            <a:endParaRPr lang="en-AU" dirty="0"/>
          </a:p>
          <a:p>
            <a:pPr eaLnBrk="1" hangingPunct="1">
              <a:lnSpc>
                <a:spcPct val="90000"/>
              </a:lnSpc>
              <a:buFont typeface="Wingdings" pitchFamily="2" charset="2"/>
              <a:buNone/>
            </a:pPr>
            <a:endParaRPr lang="en-AU" sz="2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xfrm>
            <a:off x="539552" y="693192"/>
            <a:ext cx="7705725" cy="863600"/>
          </a:xfrm>
        </p:spPr>
        <p:txBody>
          <a:bodyPr/>
          <a:lstStyle/>
          <a:p>
            <a:pPr algn="ctr" eaLnBrk="1" hangingPunct="1"/>
            <a:r>
              <a:rPr lang="en-AU" sz="2800" b="1" dirty="0">
                <a:latin typeface="+mn-lt"/>
              </a:rPr>
              <a:t>Research on media effects</a:t>
            </a:r>
          </a:p>
        </p:txBody>
      </p:sp>
      <p:sp>
        <p:nvSpPr>
          <p:cNvPr id="21507" name="Rectangle 3"/>
          <p:cNvSpPr>
            <a:spLocks noGrp="1" noChangeArrowheads="1"/>
          </p:cNvSpPr>
          <p:nvPr>
            <p:ph type="body" idx="4294967295"/>
          </p:nvPr>
        </p:nvSpPr>
        <p:spPr>
          <a:xfrm>
            <a:off x="899592" y="1845488"/>
            <a:ext cx="4752528" cy="3672408"/>
          </a:xfrm>
        </p:spPr>
        <p:txBody>
          <a:bodyPr>
            <a:normAutofit/>
          </a:bodyPr>
          <a:lstStyle/>
          <a:p>
            <a:pPr eaLnBrk="1" hangingPunct="1"/>
            <a:r>
              <a:rPr lang="en-AU" dirty="0"/>
              <a:t>Agenda setting </a:t>
            </a:r>
            <a:r>
              <a:rPr lang="en-AU" dirty="0" smtClean="0"/>
              <a:t>theory</a:t>
            </a:r>
            <a:endParaRPr lang="en-AU" dirty="0"/>
          </a:p>
          <a:p>
            <a:pPr marL="68580" indent="0" eaLnBrk="1" hangingPunct="1">
              <a:buNone/>
            </a:pPr>
            <a:endParaRPr lang="en-US" dirty="0"/>
          </a:p>
          <a:p>
            <a:pPr eaLnBrk="1" hangingPunct="1"/>
            <a:r>
              <a:rPr lang="en-US" dirty="0"/>
              <a:t>Cultivation hypothesis</a:t>
            </a:r>
          </a:p>
          <a:p>
            <a:pPr marL="68580" indent="0" eaLnBrk="1" hangingPunct="1">
              <a:buNone/>
            </a:pPr>
            <a:endParaRPr lang="en-US" dirty="0"/>
          </a:p>
          <a:p>
            <a:pPr eaLnBrk="1" hangingPunct="1"/>
            <a:r>
              <a:rPr lang="en-US" dirty="0"/>
              <a:t>Two step flow and </a:t>
            </a:r>
            <a:r>
              <a:rPr lang="en-US" dirty="0" err="1"/>
              <a:t>muti</a:t>
            </a:r>
            <a:r>
              <a:rPr lang="en-US" dirty="0"/>
              <a:t>-step </a:t>
            </a:r>
            <a:r>
              <a:rPr lang="en-US" dirty="0" smtClean="0"/>
              <a:t>flow theory</a:t>
            </a:r>
            <a:endParaRPr lang="en-US" dirty="0"/>
          </a:p>
          <a:p>
            <a:pPr eaLnBrk="1" hangingPunct="1">
              <a:lnSpc>
                <a:spcPct val="90000"/>
              </a:lnSpc>
              <a:buNone/>
            </a:pPr>
            <a:endParaRPr lang="en-AU" dirty="0"/>
          </a:p>
        </p:txBody>
      </p:sp>
      <p:pic>
        <p:nvPicPr>
          <p:cNvPr id="21508" name="Picture 5" descr="http://t2.gstatic.com/images?q=tbn:ANd9GcQ5nmDDIWaJ8IKvJxf_4cUHeyvH_cSB60sg7DTbXqgb58gZpoy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136" y="2132856"/>
            <a:ext cx="1866051" cy="136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93309" y="481236"/>
            <a:ext cx="7498080" cy="1143000"/>
          </a:xfrm>
        </p:spPr>
        <p:txBody>
          <a:bodyPr/>
          <a:lstStyle/>
          <a:p>
            <a:pPr algn="ctr" eaLnBrk="1" hangingPunct="1"/>
            <a:r>
              <a:rPr lang="en-AU" sz="2800" b="1" dirty="0">
                <a:latin typeface="+mn-lt"/>
              </a:rPr>
              <a:t>Mass media and cultural change</a:t>
            </a:r>
          </a:p>
        </p:txBody>
      </p:sp>
      <p:sp>
        <p:nvSpPr>
          <p:cNvPr id="24579" name="Rectangle 3"/>
          <p:cNvSpPr>
            <a:spLocks noGrp="1" noChangeArrowheads="1"/>
          </p:cNvSpPr>
          <p:nvPr>
            <p:ph idx="1"/>
          </p:nvPr>
        </p:nvSpPr>
        <p:spPr>
          <a:xfrm>
            <a:off x="3059832" y="1916832"/>
            <a:ext cx="5121816" cy="3888432"/>
          </a:xfrm>
        </p:spPr>
        <p:txBody>
          <a:bodyPr/>
          <a:lstStyle/>
          <a:p>
            <a:pPr eaLnBrk="1" hangingPunct="1"/>
            <a:r>
              <a:rPr lang="en-AU" altLang="zh-CN" dirty="0">
                <a:ea typeface="SimSun" pitchFamily="2" charset="-122"/>
              </a:rPr>
              <a:t>Media create awareness. </a:t>
            </a:r>
          </a:p>
          <a:p>
            <a:pPr eaLnBrk="1" hangingPunct="1"/>
            <a:r>
              <a:rPr lang="en-AU" altLang="zh-CN" dirty="0">
                <a:ea typeface="SimSun" pitchFamily="2" charset="-122"/>
              </a:rPr>
              <a:t>Media set agendas.</a:t>
            </a:r>
          </a:p>
          <a:p>
            <a:pPr eaLnBrk="1" hangingPunct="1"/>
            <a:r>
              <a:rPr lang="en-AU" altLang="zh-CN" dirty="0">
                <a:ea typeface="SimSun" pitchFamily="2" charset="-122"/>
              </a:rPr>
              <a:t>Media promote/reduce stereotypes.</a:t>
            </a:r>
          </a:p>
          <a:p>
            <a:pPr eaLnBrk="1" hangingPunct="1"/>
            <a:r>
              <a:rPr lang="en-AU" dirty="0"/>
              <a:t>Media accelerate change.</a:t>
            </a:r>
            <a:endParaRPr lang="en-AU" altLang="zh-CN" dirty="0">
              <a:ea typeface="SimSun" pitchFamily="2" charset="-122"/>
            </a:endParaRPr>
          </a:p>
          <a:p>
            <a:pPr eaLnBrk="1" hangingPunct="1">
              <a:buFont typeface="Wingdings" pitchFamily="2" charset="2"/>
              <a:buNone/>
            </a:pPr>
            <a:endParaRPr lang="en-AU" altLang="zh-CN" sz="2000" dirty="0">
              <a:ea typeface="SimSun" pitchFamily="2" charset="-122"/>
            </a:endParaRPr>
          </a:p>
          <a:p>
            <a:pPr eaLnBrk="1" hangingPunct="1">
              <a:buFont typeface="Wingdings" pitchFamily="2" charset="2"/>
              <a:buNone/>
            </a:pPr>
            <a:endParaRPr lang="en-AU" altLang="zh-CN" sz="2000" dirty="0">
              <a:ea typeface="SimSun" pitchFamily="2" charset="-122"/>
            </a:endParaRPr>
          </a:p>
          <a:p>
            <a:pPr>
              <a:buNone/>
            </a:pPr>
            <a:r>
              <a:rPr lang="en-AU" altLang="zh-CN" sz="2000" dirty="0">
                <a:ea typeface="SimSun" pitchFamily="2" charset="-122"/>
              </a:rPr>
              <a:t> </a:t>
            </a:r>
            <a:endParaRPr lang="en-AU" altLang="zh-CN" sz="2500" dirty="0">
              <a:ea typeface="SimSun" pitchFamily="2" charset="-122"/>
            </a:endParaRPr>
          </a:p>
          <a:p>
            <a:pPr eaLnBrk="1" hangingPunct="1">
              <a:buFont typeface="Wingdings" pitchFamily="2" charset="2"/>
              <a:buNone/>
            </a:pPr>
            <a:endParaRPr lang="en-AU" sz="2500" dirty="0"/>
          </a:p>
        </p:txBody>
      </p:sp>
      <p:pic>
        <p:nvPicPr>
          <p:cNvPr id="1026" name="Picture 2" descr="Religion and Economics: Their Significance for Social Change | Binu Peniel">
            <a:extLst>
              <a:ext uri="{FF2B5EF4-FFF2-40B4-BE49-F238E27FC236}">
                <a16:creationId xmlns:a16="http://schemas.microsoft.com/office/drawing/2014/main" id="{BE2EDA17-1B57-4E61-951B-AB864CB686E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132856"/>
            <a:ext cx="1574435" cy="159561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1115616" y="332656"/>
            <a:ext cx="7186612" cy="1139825"/>
          </a:xfrm>
        </p:spPr>
        <p:txBody>
          <a:bodyPr>
            <a:normAutofit/>
          </a:bodyPr>
          <a:lstStyle/>
          <a:p>
            <a:pPr algn="ctr" eaLnBrk="1" hangingPunct="1"/>
            <a:r>
              <a:rPr lang="en-AU" sz="3200" b="1" dirty="0">
                <a:latin typeface="+mn-lt"/>
              </a:rPr>
              <a:t>Research on media users</a:t>
            </a:r>
          </a:p>
        </p:txBody>
      </p:sp>
      <p:sp>
        <p:nvSpPr>
          <p:cNvPr id="20483" name="Rectangle 3"/>
          <p:cNvSpPr>
            <a:spLocks noGrp="1" noChangeArrowheads="1"/>
          </p:cNvSpPr>
          <p:nvPr>
            <p:ph type="body" idx="4294967295"/>
          </p:nvPr>
        </p:nvSpPr>
        <p:spPr>
          <a:xfrm>
            <a:off x="683568" y="1628800"/>
            <a:ext cx="7416824" cy="4032448"/>
          </a:xfrm>
        </p:spPr>
        <p:txBody>
          <a:bodyPr>
            <a:normAutofit/>
          </a:bodyPr>
          <a:lstStyle/>
          <a:p>
            <a:pPr eaLnBrk="1" hangingPunct="1"/>
            <a:r>
              <a:rPr lang="en-AU" dirty="0"/>
              <a:t>Uses and Gratifications theory asks how people use the media and what they gain from their interaction with various media forms.</a:t>
            </a:r>
          </a:p>
          <a:p>
            <a:pPr eaLnBrk="1" hangingPunct="1"/>
            <a:endParaRPr lang="en-AU" dirty="0"/>
          </a:p>
          <a:p>
            <a:pPr eaLnBrk="1" hangingPunct="1"/>
            <a:r>
              <a:rPr lang="en-AU" dirty="0"/>
              <a:t>For example, media use in creating migrant cultural identity examines the ways in which migrants typically make use of various forms of mass media to create new identity in their host country.</a:t>
            </a:r>
          </a:p>
          <a:p>
            <a:pPr eaLnBrk="1" hangingPunct="1">
              <a:lnSpc>
                <a:spcPct val="80000"/>
              </a:lnSpc>
            </a:pPr>
            <a:endParaRPr lang="en-AU" dirty="0"/>
          </a:p>
          <a:p>
            <a:pPr eaLnBrk="1" hangingPunct="1">
              <a:lnSpc>
                <a:spcPct val="80000"/>
              </a:lnSpc>
            </a:pPr>
            <a:endParaRPr lang="en-AU"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11560" y="260648"/>
            <a:ext cx="7498080" cy="1143000"/>
          </a:xfrm>
        </p:spPr>
        <p:txBody>
          <a:bodyPr>
            <a:normAutofit/>
          </a:bodyPr>
          <a:lstStyle/>
          <a:p>
            <a:pPr algn="ctr" eaLnBrk="1" hangingPunct="1"/>
            <a:r>
              <a:rPr lang="en-AU" sz="3200" b="1" dirty="0">
                <a:latin typeface="+mn-lt"/>
              </a:rPr>
              <a:t>Cultural studies</a:t>
            </a:r>
          </a:p>
        </p:txBody>
      </p:sp>
      <p:sp>
        <p:nvSpPr>
          <p:cNvPr id="15363" name="Rectangle 3"/>
          <p:cNvSpPr>
            <a:spLocks noGrp="1" noChangeArrowheads="1"/>
          </p:cNvSpPr>
          <p:nvPr>
            <p:ph idx="1"/>
          </p:nvPr>
        </p:nvSpPr>
        <p:spPr>
          <a:xfrm>
            <a:off x="899592" y="1556792"/>
            <a:ext cx="7560840" cy="3888432"/>
          </a:xfrm>
        </p:spPr>
        <p:txBody>
          <a:bodyPr>
            <a:normAutofit/>
          </a:bodyPr>
          <a:lstStyle/>
          <a:p>
            <a:pPr eaLnBrk="1" hangingPunct="1">
              <a:lnSpc>
                <a:spcPct val="90000"/>
              </a:lnSpc>
            </a:pPr>
            <a:r>
              <a:rPr lang="en-US" dirty="0"/>
              <a:t>Cultural studies approach is interested in the role culture plays in both preserving and transforming social relations. </a:t>
            </a:r>
          </a:p>
          <a:p>
            <a:pPr eaLnBrk="1" hangingPunct="1">
              <a:lnSpc>
                <a:spcPct val="90000"/>
              </a:lnSpc>
            </a:pPr>
            <a:endParaRPr lang="en-US" dirty="0"/>
          </a:p>
          <a:p>
            <a:pPr eaLnBrk="1" hangingPunct="1">
              <a:lnSpc>
                <a:spcPct val="90000"/>
              </a:lnSpc>
            </a:pPr>
            <a:r>
              <a:rPr lang="en-US" dirty="0"/>
              <a:t>Cultural studies scholars tend to focus on those popular (media) cultural forms that are not traditionally studied in academic settings (e.g., popular TV shows, rap music, and romance novels). </a:t>
            </a:r>
          </a:p>
          <a:p>
            <a:pPr eaLnBrk="1" hangingPunct="1">
              <a:lnSpc>
                <a:spcPct val="90000"/>
              </a:lnSpc>
            </a:pPr>
            <a:endParaRPr lang="en-US"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1744</TotalTime>
  <Words>562</Words>
  <Application>Microsoft Office PowerPoint</Application>
  <PresentationFormat>On-screen Show (4:3)</PresentationFormat>
  <Paragraphs>54</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SimSun</vt:lpstr>
      <vt:lpstr>Century Gothic</vt:lpstr>
      <vt:lpstr>Eras Demi ITC</vt:lpstr>
      <vt:lpstr>Tahoma</vt:lpstr>
      <vt:lpstr>Times New Roman</vt:lpstr>
      <vt:lpstr>Verdana</vt:lpstr>
      <vt:lpstr>Wingdings</vt:lpstr>
      <vt:lpstr>Wingdings 2</vt:lpstr>
      <vt:lpstr>Austin</vt:lpstr>
      <vt:lpstr>Week 5 Media and cultural change</vt:lpstr>
      <vt:lpstr>Guest speaker</vt:lpstr>
      <vt:lpstr>PowerPoint Presentation</vt:lpstr>
      <vt:lpstr>Learning objective</vt:lpstr>
      <vt:lpstr>Media-constructed reality</vt:lpstr>
      <vt:lpstr>Research on media effects</vt:lpstr>
      <vt:lpstr>Mass media and cultural change</vt:lpstr>
      <vt:lpstr>Research on media users</vt:lpstr>
      <vt:lpstr>Cultural studies</vt:lpstr>
      <vt:lpstr>Social media and journalism</vt:lpstr>
      <vt:lpstr>After class …</vt:lpstr>
      <vt:lpstr>Next week…</vt:lpstr>
    </vt:vector>
  </TitlesOfParts>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creator>Shuang Liu</dc:creator>
  <cp:lastModifiedBy>Shuang Liu</cp:lastModifiedBy>
  <cp:revision>297</cp:revision>
  <cp:lastPrinted>2020-03-27T03:00:49Z</cp:lastPrinted>
  <dcterms:created xsi:type="dcterms:W3CDTF">2007-07-24T01:46:56Z</dcterms:created>
  <dcterms:modified xsi:type="dcterms:W3CDTF">2021-03-23T23:05:36Z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